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9" r:id="rId3"/>
    <p:sldId id="318" r:id="rId4"/>
    <p:sldId id="320" r:id="rId5"/>
    <p:sldId id="321" r:id="rId6"/>
    <p:sldId id="257" r:id="rId7"/>
    <p:sldId id="259" r:id="rId8"/>
    <p:sldId id="315" r:id="rId9"/>
    <p:sldId id="316" r:id="rId10"/>
    <p:sldId id="276" r:id="rId11"/>
    <p:sldId id="263" r:id="rId12"/>
    <p:sldId id="295" r:id="rId13"/>
    <p:sldId id="310" r:id="rId14"/>
    <p:sldId id="313" r:id="rId15"/>
    <p:sldId id="317" r:id="rId16"/>
    <p:sldId id="266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915"/>
    <a:srgbClr val="F92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/>
    <p:restoredTop sz="94698"/>
  </p:normalViewPr>
  <p:slideViewPr>
    <p:cSldViewPr snapToGrid="0" snapToObjects="1">
      <p:cViewPr>
        <p:scale>
          <a:sx n="112" d="100"/>
          <a:sy n="112" d="100"/>
        </p:scale>
        <p:origin x="536" y="-8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8A798-93F0-C044-A764-7A3A378F95B3}" type="datetimeFigureOut">
              <a:rPr lang="fr-FR"/>
              <a:pPr/>
              <a:t>19/12/2018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1491C-A0A8-164F-9E7C-824A192553CE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690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A1158-FE56-2249-A5CC-21C31959FB86}" type="datetimeFigureOut">
              <a:rPr lang="fr-FR"/>
              <a:pPr/>
              <a:t>19/12/2018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0D7EC-BC6F-2147-86C3-F2F3B146CD00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3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184-C1C7-A04E-A3A0-9615E1B77FE0}" type="datetimeFigureOut">
              <a:rPr lang="fr-FR"/>
              <a:pPr/>
              <a:t>19/12/2018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/>
              <a:pPr/>
              <a:t>‹#›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184-C1C7-A04E-A3A0-9615E1B77FE0}" type="datetimeFigureOut">
              <a:rPr lang="fr-FR"/>
              <a:pPr/>
              <a:t>19/12/2018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B8DE-3E06-564E-B1ED-0332FE9EFAF0}" type="slidenum">
              <a:rPr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366184-C1C7-A04E-A3A0-9615E1B77FE0}" type="datetimeFigureOut">
              <a:rPr lang="fr-FR"/>
              <a:pPr/>
              <a:t>19/12/2018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B8DE-3E06-564E-B1ED-0332FE9EFAF0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366184-C1C7-A04E-A3A0-9615E1B77FE0}" type="datetimeFigureOut">
              <a:rPr lang="fr-FR"/>
              <a:pPr/>
              <a:t>19/12/2018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B8DE-3E06-564E-B1ED-0332FE9EFAF0}" type="slidenum">
              <a:rPr/>
              <a:pPr/>
              <a:t>‹#›</a:t>
            </a:fld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366184-C1C7-A04E-A3A0-9615E1B77FE0}" type="datetimeFigureOut">
              <a:rPr lang="fr-FR"/>
              <a:pPr/>
              <a:t>19/12/2018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B8DE-3E06-564E-B1ED-0332FE9EFAF0}" type="slidenum">
              <a:rPr/>
              <a:pPr/>
              <a:t>‹#›</a:t>
            </a:fld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184-C1C7-A04E-A3A0-9615E1B77FE0}" type="datetimeFigureOut">
              <a:rPr lang="fr-FR"/>
              <a:pPr/>
              <a:t>19/12/2018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B8DE-3E06-564E-B1ED-0332FE9EFAF0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184-C1C7-A04E-A3A0-9615E1B77FE0}" type="datetimeFigureOut">
              <a:rPr lang="fr-FR"/>
              <a:pPr/>
              <a:t>19/12/2018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B8DE-3E06-564E-B1ED-0332FE9EFAF0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rme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184-C1C7-A04E-A3A0-9615E1B77FE0}" type="datetimeFigureOut">
              <a:rPr lang="fr-FR"/>
              <a:pPr/>
              <a:t>19/12/2018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B8DE-3E06-564E-B1ED-0332FE9EFAF0}" type="slidenum">
              <a:rPr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184-C1C7-A04E-A3A0-9615E1B77FE0}" type="datetimeFigureOut">
              <a:rPr lang="fr-FR"/>
              <a:pPr/>
              <a:t>19/12/2018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B8DE-3E06-564E-B1ED-0332FE9EFAF0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366184-C1C7-A04E-A3A0-9615E1B77FE0}" type="datetimeFigureOut">
              <a:rPr lang="fr-FR"/>
              <a:pPr/>
              <a:t>19/12/2018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94E285-444D-4C0C-8BFA-BDB311F86A90}" type="slidenum">
              <a:rPr/>
              <a:pPr/>
              <a:t>‹#›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184-C1C7-A04E-A3A0-9615E1B77FE0}" type="datetimeFigureOut">
              <a:rPr lang="fr-FR"/>
              <a:pPr/>
              <a:t>19/12/2018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B8DE-3E06-564E-B1ED-0332FE9EFAF0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184-C1C7-A04E-A3A0-9615E1B77FE0}" type="datetimeFigureOut">
              <a:rPr lang="fr-FR"/>
              <a:pPr/>
              <a:t>19/12/2018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B8DE-3E06-564E-B1ED-0332FE9EFAF0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184-C1C7-A04E-A3A0-9615E1B77FE0}" type="datetimeFigureOut">
              <a:rPr lang="fr-FR"/>
              <a:pPr/>
              <a:t>19/12/2018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B8DE-3E06-564E-B1ED-0332FE9EFAF0}" type="slidenum">
              <a:rPr/>
              <a:pPr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184-C1C7-A04E-A3A0-9615E1B77FE0}" type="datetimeFigureOut">
              <a:rPr lang="fr-FR"/>
              <a:pPr/>
              <a:t>19/12/2018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B8DE-3E06-564E-B1ED-0332FE9EFAF0}" type="slidenum">
              <a:rPr/>
              <a:pPr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184-C1C7-A04E-A3A0-9615E1B77FE0}" type="datetimeFigureOut">
              <a:rPr lang="fr-FR"/>
              <a:pPr/>
              <a:t>19/12/2018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B8DE-3E06-564E-B1ED-0332FE9EFAF0}" type="slidenum">
              <a:rPr/>
              <a:pPr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6184-C1C7-A04E-A3A0-9615E1B77FE0}" type="datetimeFigureOut">
              <a:rPr lang="fr-FR"/>
              <a:pPr/>
              <a:t>19/12/2018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B8DE-3E06-564E-B1ED-0332FE9EFAF0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366184-C1C7-A04E-A3A0-9615E1B77FE0}" type="datetimeFigureOut">
              <a:rPr lang="fr-FR"/>
              <a:pPr/>
              <a:t>19/12/2018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F0B8DE-3E06-564E-B1ED-0332FE9EFAF0}" type="slidenum">
              <a:rPr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5" Type="http://schemas.openxmlformats.org/officeDocument/2006/relationships/image" Target="../media/image24.tif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6" Type="http://schemas.openxmlformats.org/officeDocument/2006/relationships/image" Target="../media/image13.tiff"/><Relationship Id="rId7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795009"/>
            <a:ext cx="1085850" cy="1062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20740"/>
            <a:ext cx="1143001" cy="9372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2849095" y="6026960"/>
            <a:ext cx="3225087" cy="299544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21 Décembre,  2018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9658" y="1405890"/>
            <a:ext cx="8823959" cy="2514601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BRÈVE PRÉSENTATION DE MEMOIRE DE MASTER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- </a:t>
            </a:r>
            <a:r>
              <a:rPr lang="fr-FR" b="1" dirty="0" smtClean="0"/>
              <a:t>MÉTHODOLOGIE-</a:t>
            </a:r>
            <a:endParaRPr lang="fr-FR" b="1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366010"/>
            <a:ext cx="8228013" cy="4411980"/>
          </a:xfrm>
        </p:spPr>
        <p:txBody>
          <a:bodyPr vert="horz">
            <a:normAutofit fontScale="92500" lnSpcReduction="10000"/>
          </a:bodyPr>
          <a:lstStyle/>
          <a:p>
            <a:r>
              <a:rPr lang="fr-FR" dirty="0" smtClean="0"/>
              <a:t>Méthode </a:t>
            </a:r>
            <a:r>
              <a:rPr lang="fr-FR" dirty="0"/>
              <a:t>par </a:t>
            </a:r>
            <a:r>
              <a:rPr lang="fr-FR" dirty="0" smtClean="0"/>
              <a:t>Simulation </a:t>
            </a:r>
            <a:r>
              <a:rPr lang="fr-FR" dirty="0"/>
              <a:t>:</a:t>
            </a:r>
            <a:endParaRPr lang="fr-FR" dirty="0" smtClean="0"/>
          </a:p>
          <a:p>
            <a:pPr marL="0" indent="0">
              <a:spcBef>
                <a:spcPts val="100"/>
              </a:spcBef>
              <a:buNone/>
            </a:pPr>
            <a:endParaRPr lang="fr-FR" sz="600" dirty="0"/>
          </a:p>
          <a:p>
            <a:pPr lvl="1"/>
            <a:r>
              <a:rPr lang="fr-FR" dirty="0" smtClean="0"/>
              <a:t>Oracle Virtual Box </a:t>
            </a:r>
            <a:r>
              <a:rPr lang="en-US" dirty="0"/>
              <a:t>5.1.22</a:t>
            </a:r>
            <a:endParaRPr lang="fr-FR" dirty="0"/>
          </a:p>
          <a:p>
            <a:pPr lvl="1"/>
            <a:r>
              <a:rPr lang="fr-FR" dirty="0" err="1" smtClean="0"/>
              <a:t>Elastix</a:t>
            </a:r>
            <a:r>
              <a:rPr lang="fr-FR" dirty="0" smtClean="0"/>
              <a:t> 4.0</a:t>
            </a:r>
            <a:endParaRPr lang="fr-FR" dirty="0"/>
          </a:p>
          <a:p>
            <a:pPr lvl="1"/>
            <a:r>
              <a:rPr lang="fr-FR" dirty="0" smtClean="0"/>
              <a:t>GNS3 </a:t>
            </a:r>
            <a:r>
              <a:rPr lang="en-US" dirty="0"/>
              <a:t>2.0.3</a:t>
            </a:r>
            <a:endParaRPr lang="fr-FR" dirty="0" smtClean="0"/>
          </a:p>
          <a:p>
            <a:pPr lvl="1"/>
            <a:r>
              <a:rPr lang="fr-FR" dirty="0" err="1" smtClean="0"/>
              <a:t>Sofphones</a:t>
            </a:r>
            <a:r>
              <a:rPr lang="fr-FR" dirty="0" smtClean="0"/>
              <a:t> (</a:t>
            </a:r>
            <a:r>
              <a:rPr lang="fr-FR" dirty="0" err="1"/>
              <a:t>Zoiper</a:t>
            </a:r>
            <a:r>
              <a:rPr lang="fr-FR" dirty="0"/>
              <a:t>, 3CX </a:t>
            </a:r>
            <a:r>
              <a:rPr lang="fr-FR" dirty="0" smtClean="0"/>
              <a:t>, </a:t>
            </a:r>
            <a:r>
              <a:rPr lang="fr-FR" dirty="0"/>
              <a:t>X-Lite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 smtClean="0"/>
              <a:t>Deux services seront utilisés:</a:t>
            </a:r>
            <a:endParaRPr lang="fr-FR" dirty="0"/>
          </a:p>
          <a:p>
            <a:pPr marL="0" indent="0">
              <a:spcBef>
                <a:spcPts val="100"/>
              </a:spcBef>
              <a:buNone/>
            </a:pPr>
            <a:endParaRPr lang="fr-FR" sz="600" dirty="0"/>
          </a:p>
          <a:p>
            <a:pPr lvl="1"/>
            <a:r>
              <a:rPr lang="fr-FR" dirty="0" smtClean="0"/>
              <a:t>Téléphonie par IP</a:t>
            </a:r>
          </a:p>
          <a:p>
            <a:pPr lvl="1"/>
            <a:r>
              <a:rPr lang="fr-FR" dirty="0" smtClean="0"/>
              <a:t>E-Mail</a:t>
            </a:r>
            <a:endParaRPr lang="fr-FR" dirty="0"/>
          </a:p>
          <a:p>
            <a:r>
              <a:rPr lang="fr-FR" dirty="0" smtClean="0"/>
              <a:t>Création d’Extensions avec 2 utilisateurs :</a:t>
            </a:r>
            <a:endParaRPr lang="fr-FR" dirty="0"/>
          </a:p>
          <a:p>
            <a:pPr marL="0" indent="0">
              <a:spcBef>
                <a:spcPts val="100"/>
              </a:spcBef>
              <a:buNone/>
            </a:pPr>
            <a:endParaRPr lang="fr-FR" sz="600" dirty="0"/>
          </a:p>
          <a:p>
            <a:pPr lvl="1"/>
            <a:r>
              <a:rPr lang="fr-FR" dirty="0" smtClean="0"/>
              <a:t>User gbadji (Ambassade de la CI à Séoul) avec l’extension 111</a:t>
            </a:r>
            <a:endParaRPr lang="fr-FR" dirty="0"/>
          </a:p>
          <a:p>
            <a:pPr lvl="1"/>
            <a:r>
              <a:rPr lang="fr-FR" dirty="0" smtClean="0"/>
              <a:t>User </a:t>
            </a:r>
            <a:r>
              <a:rPr lang="fr-FR" dirty="0" err="1" smtClean="0"/>
              <a:t>Tato</a:t>
            </a:r>
            <a:r>
              <a:rPr lang="fr-FR" dirty="0" smtClean="0"/>
              <a:t> (MFP) avec l’extension 222</a:t>
            </a:r>
          </a:p>
          <a:p>
            <a:pPr marL="349250" lvl="1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- </a:t>
            </a:r>
            <a:r>
              <a:rPr lang="fr-FR" b="1" dirty="0" smtClean="0"/>
              <a:t>IMPLÉMENTATION </a:t>
            </a:r>
            <a:r>
              <a:rPr lang="fr-FR" b="1" dirty="0"/>
              <a:t>- 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37185" y="2339788"/>
            <a:ext cx="8469630" cy="460562"/>
          </a:xfrm>
        </p:spPr>
        <p:txBody>
          <a:bodyPr vert="horz">
            <a:normAutofit fontScale="92500" lnSpcReduction="10000"/>
          </a:bodyPr>
          <a:lstStyle/>
          <a:p>
            <a:r>
              <a:rPr lang="fr-FR" sz="2800" dirty="0" smtClean="0"/>
              <a:t>Notre étude se déroulera en deux étapes :</a:t>
            </a:r>
            <a:endParaRPr lang="fr-FR" sz="2800" dirty="0"/>
          </a:p>
          <a:p>
            <a:pPr marL="349250" lvl="1" indent="0">
              <a:spcBef>
                <a:spcPts val="100"/>
              </a:spcBef>
              <a:buNone/>
            </a:pPr>
            <a:endParaRPr lang="fr-FR" sz="1600" dirty="0" smtClean="0"/>
          </a:p>
          <a:p>
            <a:pPr marL="349250" lvl="1" indent="0">
              <a:buNone/>
            </a:pPr>
            <a:endParaRPr lang="fr-FR" sz="2800" dirty="0"/>
          </a:p>
        </p:txBody>
      </p:sp>
      <p:sp>
        <p:nvSpPr>
          <p:cNvPr id="4" name="Espace réservé du texte vertical 2"/>
          <p:cNvSpPr txBox="1">
            <a:spLocks/>
          </p:cNvSpPr>
          <p:nvPr/>
        </p:nvSpPr>
        <p:spPr>
          <a:xfrm>
            <a:off x="337185" y="3068877"/>
            <a:ext cx="8228013" cy="19546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2000"/>
              </a:spcBef>
              <a:buClr>
                <a:schemeClr val="accent1"/>
              </a:buClr>
            </a:pPr>
            <a:r>
              <a:rPr lang="fr-FR" sz="2800" dirty="0" smtClean="0"/>
              <a:t>La création de Réseaux + </a:t>
            </a:r>
            <a:r>
              <a:rPr lang="fr-FR" sz="2800" dirty="0" err="1" smtClean="0"/>
              <a:t>Reseau</a:t>
            </a:r>
            <a:r>
              <a:rPr lang="fr-FR" sz="2800" dirty="0" smtClean="0"/>
              <a:t> dual </a:t>
            </a:r>
            <a:r>
              <a:rPr lang="fr-FR" sz="2800" dirty="0" err="1" smtClean="0"/>
              <a:t>stack</a:t>
            </a:r>
            <a:r>
              <a:rPr lang="fr-FR" sz="2800" dirty="0" smtClean="0"/>
              <a:t>  :</a:t>
            </a:r>
          </a:p>
          <a:p>
            <a:pPr marL="349250" lvl="1" indent="0">
              <a:spcBef>
                <a:spcPts val="100"/>
              </a:spcBef>
              <a:buFont typeface="Wingdings" pitchFamily="2" charset="2"/>
              <a:buNone/>
            </a:pPr>
            <a:endParaRPr lang="fr-FR" sz="1600" dirty="0" smtClean="0"/>
          </a:p>
          <a:p>
            <a:pPr lvl="1"/>
            <a:r>
              <a:rPr lang="fr-FR" sz="2800" dirty="0" smtClean="0"/>
              <a:t>Routeurs </a:t>
            </a:r>
            <a:r>
              <a:rPr lang="fr-FR" sz="2800" dirty="0" smtClean="0">
                <a:sym typeface="Wingdings"/>
              </a:rPr>
              <a:t>(12),</a:t>
            </a:r>
            <a:endParaRPr lang="fr-FR" sz="2800" dirty="0" smtClean="0"/>
          </a:p>
          <a:p>
            <a:pPr lvl="1"/>
            <a:r>
              <a:rPr lang="fr-FR" sz="2800" dirty="0" smtClean="0"/>
              <a:t>Switch (01),</a:t>
            </a:r>
          </a:p>
          <a:p>
            <a:pPr lvl="1"/>
            <a:r>
              <a:rPr lang="fr-FR" sz="2800" dirty="0" err="1" smtClean="0"/>
              <a:t>PCs</a:t>
            </a:r>
            <a:r>
              <a:rPr lang="fr-FR" sz="2800" dirty="0" smtClean="0"/>
              <a:t> (04)</a:t>
            </a:r>
            <a:endParaRPr lang="fr-FR" sz="2800" dirty="0"/>
          </a:p>
        </p:txBody>
      </p:sp>
      <p:sp>
        <p:nvSpPr>
          <p:cNvPr id="5" name="Espace réservé du texte vertical 2"/>
          <p:cNvSpPr txBox="1">
            <a:spLocks/>
          </p:cNvSpPr>
          <p:nvPr/>
        </p:nvSpPr>
        <p:spPr>
          <a:xfrm>
            <a:off x="216316" y="5023562"/>
            <a:ext cx="8348882" cy="1680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2000"/>
              </a:spcBef>
              <a:buClr>
                <a:schemeClr val="accent1"/>
              </a:buClr>
            </a:pPr>
            <a:r>
              <a:rPr lang="fr-FR" sz="2800" dirty="0" smtClean="0"/>
              <a:t>La Création de la Communication Unifiée (UC):</a:t>
            </a:r>
            <a:endParaRPr lang="fr-FR" sz="1600" dirty="0" smtClean="0"/>
          </a:p>
          <a:p>
            <a:pPr lvl="1"/>
            <a:r>
              <a:rPr lang="fr-FR" sz="2800" dirty="0" err="1" smtClean="0">
                <a:sym typeface="Wingdings"/>
              </a:rPr>
              <a:t>Softphones</a:t>
            </a:r>
            <a:r>
              <a:rPr lang="fr-FR" sz="2800" dirty="0" smtClean="0">
                <a:sym typeface="Wingdings"/>
              </a:rPr>
              <a:t> (04)</a:t>
            </a:r>
            <a:r>
              <a:rPr lang="fr-FR" sz="2800" dirty="0" smtClean="0"/>
              <a:t>,</a:t>
            </a:r>
          </a:p>
          <a:p>
            <a:pPr lvl="1"/>
            <a:r>
              <a:rPr lang="fr-FR" sz="2800" dirty="0" smtClean="0"/>
              <a:t>UC Server (01)</a:t>
            </a:r>
            <a:endParaRPr lang="fr-FR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2911"/>
            <a:ext cx="8229600" cy="1440180"/>
          </a:xfrm>
        </p:spPr>
        <p:txBody>
          <a:bodyPr/>
          <a:lstStyle/>
          <a:p>
            <a:r>
              <a:rPr lang="fr-FR" b="1" dirty="0"/>
              <a:t>- </a:t>
            </a:r>
            <a:r>
              <a:rPr lang="fr-FR" b="1" dirty="0" smtClean="0"/>
              <a:t>IMPLÉMENTATION - Cont</a:t>
            </a:r>
            <a:r>
              <a:rPr lang="mr-IN" b="1" dirty="0" smtClean="0"/>
              <a:t>…</a:t>
            </a:r>
            <a:endParaRPr lang="fr-FR" b="1" dirty="0"/>
          </a:p>
        </p:txBody>
      </p:sp>
      <p:pic>
        <p:nvPicPr>
          <p:cNvPr id="5" name="Picture 4" descr="../../../Desktop/ELAXTIX4/Screen%20Shot%202017-08-11%20at%201.42.37%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2786"/>
            <a:ext cx="9144000" cy="4535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771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5203" y="535313"/>
            <a:ext cx="8229600" cy="767555"/>
          </a:xfrm>
        </p:spPr>
        <p:txBody>
          <a:bodyPr/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- RÉSULTATS - </a:t>
            </a:r>
            <a:br>
              <a:rPr lang="fr-FR" b="1" dirty="0" smtClean="0"/>
            </a:br>
            <a:endParaRPr lang="fr-FR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4"/>
          </p:nvPr>
        </p:nvSpPr>
        <p:spPr>
          <a:xfrm>
            <a:off x="1" y="2115946"/>
            <a:ext cx="1623060" cy="433273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sz="2400" b="1" dirty="0" smtClean="0"/>
              <a:t>Appel</a:t>
            </a:r>
            <a:r>
              <a:rPr lang="fr-FR" sz="2400" b="1" dirty="0"/>
              <a:t>	</a:t>
            </a:r>
          </a:p>
        </p:txBody>
      </p:sp>
      <p:sp>
        <p:nvSpPr>
          <p:cNvPr id="8" name="Espace réservé du texte vertical 2"/>
          <p:cNvSpPr txBox="1">
            <a:spLocks/>
          </p:cNvSpPr>
          <p:nvPr/>
        </p:nvSpPr>
        <p:spPr>
          <a:xfrm>
            <a:off x="457200" y="2622883"/>
            <a:ext cx="2054772" cy="321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fr-FR" sz="1200" b="1" dirty="0" err="1" smtClean="0"/>
              <a:t>Tato</a:t>
            </a:r>
            <a:r>
              <a:rPr lang="fr-FR" sz="1200" b="1" dirty="0" smtClean="0"/>
              <a:t> appelle  Gbadji</a:t>
            </a:r>
          </a:p>
          <a:p>
            <a:pPr marL="0" indent="0">
              <a:buNone/>
            </a:pPr>
            <a:endParaRPr lang="fr-FR" sz="1200" b="1" dirty="0" smtClean="0"/>
          </a:p>
          <a:p>
            <a:endParaRPr lang="fr-FR" dirty="0" smtClean="0"/>
          </a:p>
          <a:p>
            <a:pPr marL="349250" lvl="1" indent="0">
              <a:spcBef>
                <a:spcPts val="100"/>
              </a:spcBef>
              <a:buFont typeface="Wingdings" pitchFamily="2" charset="2"/>
              <a:buNone/>
            </a:pPr>
            <a:endParaRPr lang="en-US" sz="1200" dirty="0" smtClean="0"/>
          </a:p>
        </p:txBody>
      </p:sp>
      <p:sp>
        <p:nvSpPr>
          <p:cNvPr id="10" name="Espace réservé du texte vertical 2"/>
          <p:cNvSpPr txBox="1">
            <a:spLocks/>
          </p:cNvSpPr>
          <p:nvPr/>
        </p:nvSpPr>
        <p:spPr>
          <a:xfrm>
            <a:off x="6547944" y="2577256"/>
            <a:ext cx="2413175" cy="5177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fr-FR" sz="1200" b="1" dirty="0" smtClean="0"/>
              <a:t>E-MAIL Interface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fr-FR" sz="1200" b="1" dirty="0" err="1" smtClean="0"/>
              <a:t>Tato</a:t>
            </a:r>
            <a:r>
              <a:rPr lang="fr-FR" sz="1200" b="1" dirty="0" smtClean="0"/>
              <a:t> reçoit un message de Gbadji</a:t>
            </a:r>
          </a:p>
          <a:p>
            <a:pPr>
              <a:buFont typeface="Wingdings" charset="2"/>
              <a:buChar char="Ø"/>
            </a:pPr>
            <a:endParaRPr lang="fr-FR" sz="1200" b="1" dirty="0" smtClean="0"/>
          </a:p>
          <a:p>
            <a:pPr marL="0" indent="0">
              <a:buNone/>
            </a:pPr>
            <a:endParaRPr lang="fr-FR" sz="1200" b="1" dirty="0" smtClean="0"/>
          </a:p>
          <a:p>
            <a:endParaRPr lang="fr-FR" dirty="0" smtClean="0"/>
          </a:p>
          <a:p>
            <a:pPr marL="349250" lvl="1" indent="0">
              <a:spcBef>
                <a:spcPts val="100"/>
              </a:spcBef>
              <a:buFont typeface="Wingdings" pitchFamily="2" charset="2"/>
              <a:buNone/>
            </a:pPr>
            <a:endParaRPr lang="en-US" sz="1200" dirty="0" smtClean="0"/>
          </a:p>
        </p:txBody>
      </p:sp>
      <p:pic>
        <p:nvPicPr>
          <p:cNvPr id="12" name="Picture 11" descr="../../../Desktop/ELAXTIX4/Screen%20Shot%202017-08-06%20at%206.40.15%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003" y="3095006"/>
            <a:ext cx="4663997" cy="1904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5005"/>
            <a:ext cx="4480003" cy="3682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03" y="4701869"/>
            <a:ext cx="4663997" cy="2076121"/>
          </a:xfrm>
          <a:prstGeom prst="rect">
            <a:avLst/>
          </a:prstGeom>
        </p:spPr>
      </p:pic>
      <p:sp>
        <p:nvSpPr>
          <p:cNvPr id="11" name="Espace réservé du contenu 5"/>
          <p:cNvSpPr>
            <a:spLocks noGrp="1"/>
          </p:cNvSpPr>
          <p:nvPr>
            <p:ph sz="half" idx="14"/>
          </p:nvPr>
        </p:nvSpPr>
        <p:spPr>
          <a:xfrm>
            <a:off x="6812001" y="2051537"/>
            <a:ext cx="2034539" cy="433273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sz="2400" b="1" dirty="0" smtClean="0"/>
              <a:t>E-</a:t>
            </a:r>
            <a:r>
              <a:rPr lang="en-US" sz="2400" b="1" dirty="0" err="1" smtClean="0"/>
              <a:t>Mailling</a:t>
            </a:r>
            <a:r>
              <a:rPr lang="fr-FR" sz="24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505892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- </a:t>
            </a:r>
            <a:r>
              <a:rPr lang="en-US" b="1" dirty="0" smtClean="0"/>
              <a:t>CONCLUSION</a:t>
            </a:r>
            <a:r>
              <a:rPr lang="fr-FR" b="1" dirty="0" smtClean="0"/>
              <a:t>- </a:t>
            </a:r>
            <a:endParaRPr lang="fr-FR" b="1" dirty="0"/>
          </a:p>
        </p:txBody>
      </p:sp>
      <p:sp>
        <p:nvSpPr>
          <p:cNvPr id="4" name="Espace réservé du contenu 5"/>
          <p:cNvSpPr>
            <a:spLocks noGrp="1"/>
          </p:cNvSpPr>
          <p:nvPr>
            <p:ph sz="half" idx="14"/>
          </p:nvPr>
        </p:nvSpPr>
        <p:spPr>
          <a:xfrm>
            <a:off x="0" y="2567429"/>
            <a:ext cx="9144000" cy="4004821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sz="2800" dirty="0" err="1"/>
              <a:t>Elastix</a:t>
            </a:r>
            <a:r>
              <a:rPr lang="en-US" sz="2800" dirty="0"/>
              <a:t> </a:t>
            </a:r>
            <a:r>
              <a:rPr lang="en-US" sz="2800" dirty="0" err="1" smtClean="0"/>
              <a:t>est</a:t>
            </a:r>
            <a:r>
              <a:rPr lang="en-US" sz="2800" dirty="0" smtClean="0"/>
              <a:t> un </a:t>
            </a:r>
            <a:r>
              <a:rPr lang="en-US" sz="2800" dirty="0" err="1" smtClean="0"/>
              <a:t>logiciel</a:t>
            </a:r>
            <a:r>
              <a:rPr lang="en-US" sz="2800" dirty="0" smtClean="0"/>
              <a:t> </a:t>
            </a:r>
            <a:r>
              <a:rPr lang="en-US" sz="2800" dirty="0"/>
              <a:t>open </a:t>
            </a:r>
            <a:r>
              <a:rPr lang="en-US" sz="2800" dirty="0" smtClean="0"/>
              <a:t>source avec un grand </a:t>
            </a:r>
            <a:r>
              <a:rPr lang="en-US" sz="2800" dirty="0" err="1" smtClean="0"/>
              <a:t>nombre</a:t>
            </a:r>
            <a:r>
              <a:rPr lang="en-US" sz="2800" dirty="0" smtClean="0"/>
              <a:t> de services et de </a:t>
            </a:r>
            <a:r>
              <a:rPr lang="en-US" sz="2800" dirty="0" err="1" smtClean="0"/>
              <a:t>fonctionnalités</a:t>
            </a:r>
            <a:r>
              <a:rPr lang="en-US" sz="2800" dirty="0" smtClean="0"/>
              <a:t> :</a:t>
            </a:r>
            <a:r>
              <a:rPr lang="fr-FR" sz="2800" b="1" dirty="0"/>
              <a:t>	</a:t>
            </a:r>
            <a:endParaRPr lang="fr-FR" sz="800" b="1" dirty="0" smtClean="0"/>
          </a:p>
          <a:p>
            <a:pPr lvl="1">
              <a:buFont typeface="Wingdings" charset="2"/>
              <a:buChar char="v"/>
            </a:pPr>
            <a:r>
              <a:rPr lang="en-US" sz="2400" dirty="0"/>
              <a:t>IP telephony, </a:t>
            </a:r>
            <a:endParaRPr lang="en-US" sz="2400" dirty="0" smtClean="0"/>
          </a:p>
          <a:p>
            <a:pPr lvl="1">
              <a:buFont typeface="Wingdings" charset="2"/>
              <a:buChar char="v"/>
            </a:pPr>
            <a:r>
              <a:rPr lang="en-US" sz="2400" dirty="0" smtClean="0"/>
              <a:t>Mail </a:t>
            </a:r>
            <a:r>
              <a:rPr lang="en-US" sz="2400" dirty="0"/>
              <a:t>Server, </a:t>
            </a:r>
            <a:endParaRPr lang="en-US" sz="2400" dirty="0" smtClean="0"/>
          </a:p>
          <a:p>
            <a:pPr lvl="1">
              <a:buFont typeface="Wingdings" charset="2"/>
              <a:buChar char="v"/>
            </a:pPr>
            <a:r>
              <a:rPr lang="en-US" sz="2400" dirty="0" smtClean="0"/>
              <a:t>Fax </a:t>
            </a:r>
            <a:r>
              <a:rPr lang="en-US" sz="2400" dirty="0"/>
              <a:t>Server</a:t>
            </a:r>
            <a:r>
              <a:rPr lang="en-US" sz="2400" dirty="0" smtClean="0"/>
              <a:t>,</a:t>
            </a:r>
          </a:p>
          <a:p>
            <a:pPr lvl="1">
              <a:buFont typeface="Wingdings" charset="2"/>
              <a:buChar char="v"/>
            </a:pPr>
            <a:r>
              <a:rPr lang="en-US" sz="2400" dirty="0" smtClean="0"/>
              <a:t>Video </a:t>
            </a:r>
          </a:p>
          <a:p>
            <a:pPr lvl="1">
              <a:buFont typeface="Wingdings" charset="2"/>
              <a:buChar char="v"/>
            </a:pPr>
            <a:r>
              <a:rPr lang="en-US" sz="2400" dirty="0" smtClean="0"/>
              <a:t>Conferences</a:t>
            </a:r>
            <a:r>
              <a:rPr lang="en-US" sz="2400" dirty="0"/>
              <a:t>, </a:t>
            </a:r>
            <a:endParaRPr lang="en-US" sz="2400" dirty="0" smtClean="0"/>
          </a:p>
          <a:p>
            <a:pPr lvl="1">
              <a:buFont typeface="Wingdings" charset="2"/>
              <a:buChar char="v"/>
            </a:pPr>
            <a:r>
              <a:rPr lang="en-US" sz="2400" dirty="0" smtClean="0"/>
              <a:t>Instant </a:t>
            </a:r>
            <a:r>
              <a:rPr lang="en-US" sz="2400" dirty="0"/>
              <a:t>Messaging Server 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9278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- </a:t>
            </a:r>
            <a:r>
              <a:rPr lang="en-US" b="1" dirty="0"/>
              <a:t>PLAN </a:t>
            </a:r>
            <a:r>
              <a:rPr lang="en-US" b="1" dirty="0" smtClean="0"/>
              <a:t>D’ACTION </a:t>
            </a:r>
            <a:r>
              <a:rPr lang="fr-FR" b="1" dirty="0" smtClean="0"/>
              <a:t>- </a:t>
            </a:r>
            <a:endParaRPr lang="fr-FR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016264"/>
              </p:ext>
            </p:extLst>
          </p:nvPr>
        </p:nvGraphicFramePr>
        <p:xfrm>
          <a:off x="91439" y="3123674"/>
          <a:ext cx="8789670" cy="3644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5194"/>
                <a:gridCol w="556594"/>
                <a:gridCol w="417200"/>
                <a:gridCol w="556594"/>
                <a:gridCol w="556594"/>
                <a:gridCol w="556594"/>
                <a:gridCol w="556594"/>
                <a:gridCol w="556594"/>
                <a:gridCol w="556594"/>
                <a:gridCol w="556594"/>
                <a:gridCol w="418182"/>
                <a:gridCol w="417200"/>
                <a:gridCol w="417200"/>
                <a:gridCol w="417200"/>
                <a:gridCol w="334742"/>
              </a:tblGrid>
              <a:tr h="13192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effectLst/>
                        </a:rPr>
                        <a:t>Janvier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effectLst/>
                        </a:rPr>
                        <a:t>Fevrier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Mars.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Avril.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Mai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effectLst/>
                        </a:rPr>
                        <a:t>Juin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effectLst/>
                        </a:rPr>
                        <a:t>Juillet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effectLst/>
                        </a:rPr>
                        <a:t>Août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effectLst/>
                        </a:rPr>
                        <a:t>Septembre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effectLst/>
                        </a:rPr>
                        <a:t>Octobre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effectLst/>
                        </a:rPr>
                        <a:t>Novembre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Décembre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effectLst/>
                        </a:rPr>
                        <a:t>Janvier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effectLst/>
                        </a:rPr>
                        <a:t>Febrier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vert="vert270"/>
                </a:tc>
              </a:tr>
              <a:tr h="4082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INSTALLATION/CONFIGURATION</a:t>
                      </a:r>
                      <a:r>
                        <a:rPr lang="en-GB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DU SERVEUR ELASTIX 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082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INSTALLATION/CONFIGURATION DE ELASTIX CLIENT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082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INSTALLATION/CONFIGURATION DES SOFPHONES CLIENTS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082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TESTS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082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FORMATION</a:t>
                      </a:r>
                      <a:r>
                        <a:rPr lang="en-GB" sz="1100" baseline="0" dirty="0" smtClean="0">
                          <a:effectLst/>
                        </a:rPr>
                        <a:t> DES UTIL.</a:t>
                      </a: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Espace réservé du texte vertical 2"/>
          <p:cNvSpPr txBox="1">
            <a:spLocks/>
          </p:cNvSpPr>
          <p:nvPr/>
        </p:nvSpPr>
        <p:spPr>
          <a:xfrm>
            <a:off x="337185" y="2579818"/>
            <a:ext cx="3949065" cy="426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</a:pPr>
            <a:r>
              <a:rPr lang="fr-FR" sz="2800" b="1" dirty="0" smtClean="0"/>
              <a:t>Nombre d’utilisateurs: 600    </a:t>
            </a:r>
          </a:p>
          <a:p>
            <a:pPr marL="349250" lvl="1" indent="0">
              <a:spcBef>
                <a:spcPts val="100"/>
              </a:spcBef>
              <a:buFont typeface="Wingdings" pitchFamily="2" charset="2"/>
              <a:buNone/>
            </a:pPr>
            <a:endParaRPr lang="fr-FR" sz="1600" dirty="0" smtClean="0"/>
          </a:p>
          <a:p>
            <a:pPr marL="349250" lvl="1" indent="0">
              <a:buFont typeface="Wingdings" pitchFamily="2" charset="2"/>
              <a:buNone/>
            </a:pPr>
            <a:endParaRPr lang="fr-FR" sz="2800" dirty="0"/>
          </a:p>
        </p:txBody>
      </p:sp>
      <p:sp>
        <p:nvSpPr>
          <p:cNvPr id="9" name="Rectangle 8"/>
          <p:cNvSpPr/>
          <p:nvPr/>
        </p:nvSpPr>
        <p:spPr>
          <a:xfrm>
            <a:off x="2011680" y="4454415"/>
            <a:ext cx="3188970" cy="4914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Extensions/E-mail add.</a:t>
            </a:r>
          </a:p>
          <a:p>
            <a:pPr algn="ctr"/>
            <a:r>
              <a:rPr lang="en-US" dirty="0" smtClean="0"/>
              <a:t>05 </a:t>
            </a:r>
            <a:r>
              <a:rPr lang="en-US" dirty="0" err="1" smtClean="0"/>
              <a:t>Utilisateurs</a:t>
            </a:r>
            <a:r>
              <a:rPr lang="en-US" dirty="0" smtClean="0"/>
              <a:t> par Jour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00650" y="4945905"/>
            <a:ext cx="1108710" cy="5029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Link to server</a:t>
            </a:r>
          </a:p>
          <a:p>
            <a:r>
              <a:rPr lang="en-US" sz="1200" dirty="0" smtClean="0"/>
              <a:t>20.Util/Jour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309360" y="5466824"/>
            <a:ext cx="1074420" cy="4734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/>
              <a:t>Link to server Adding </a:t>
            </a:r>
            <a:r>
              <a:rPr lang="en-US" sz="1050" dirty="0" err="1" smtClean="0"/>
              <a:t>Extens</a:t>
            </a:r>
            <a:r>
              <a:rPr lang="en-US" sz="1200" dirty="0" smtClean="0"/>
              <a:t>. 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7292340" y="5958314"/>
            <a:ext cx="811530" cy="408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20.Util/</a:t>
            </a:r>
          </a:p>
          <a:p>
            <a:pPr algn="ctr"/>
            <a:r>
              <a:rPr lang="en-US" sz="1200" dirty="0" smtClean="0"/>
              <a:t>Jour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8103870" y="6408945"/>
            <a:ext cx="777239" cy="3591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20.Util/Jour</a:t>
            </a:r>
            <a:endParaRPr lang="en-US" sz="12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80010" y="3097530"/>
            <a:ext cx="1931670" cy="13568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4312" y="3959267"/>
            <a:ext cx="1102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ACTIVITES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45845" y="3402971"/>
            <a:ext cx="965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MOIS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91032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" r="4455"/>
          <a:stretch>
            <a:fillRect/>
          </a:stretch>
        </p:blipFill>
        <p:spPr>
          <a:xfrm>
            <a:off x="662151" y="1877027"/>
            <a:ext cx="3291600" cy="3083856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0" y="0"/>
            <a:ext cx="2092325" cy="2092325"/>
          </a:xfrm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4" r="14624"/>
          <a:stretch>
            <a:fillRect/>
          </a:stretch>
        </p:blipFill>
        <p:spPr>
          <a:xfrm>
            <a:off x="2196662" y="4866289"/>
            <a:ext cx="1860331" cy="1991711"/>
          </a:xfr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902" y="1749588"/>
            <a:ext cx="4654222" cy="4879811"/>
          </a:xfrm>
          <a:prstGeom prst="rect">
            <a:avLst/>
          </a:prstGeom>
        </p:spPr>
      </p:pic>
      <p:sp>
        <p:nvSpPr>
          <p:cNvPr id="23" name="Title 11"/>
          <p:cNvSpPr txBox="1">
            <a:spLocks/>
          </p:cNvSpPr>
          <p:nvPr/>
        </p:nvSpPr>
        <p:spPr>
          <a:xfrm>
            <a:off x="4498428" y="182880"/>
            <a:ext cx="4496982" cy="1694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700" b="1" dirty="0" smtClean="0">
                <a:solidFill>
                  <a:srgbClr val="FF0000"/>
                </a:solidFill>
              </a:rPr>
              <a:t>DEPLOIEMENT D’UNE  COMMUNICATION UNIFIÉE DANS UN RÉSEAU DUAL STACK AU MINISTÈRE DE LA FONCTION PUBLIQUE EN CÔTE D’IVOIRE: LE CAS D’APPEL ET DE MESSAGERIE ÉLECTRONIQUE</a:t>
            </a:r>
            <a:endParaRPr lang="en-US" sz="1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795009"/>
            <a:ext cx="1085850" cy="1062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20740"/>
            <a:ext cx="1143001" cy="9372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2849095" y="6026960"/>
            <a:ext cx="3225087" cy="299544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21 Décembre,  2018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9660" y="480061"/>
            <a:ext cx="8823959" cy="1394460"/>
          </a:xfrm>
        </p:spPr>
        <p:txBody>
          <a:bodyPr/>
          <a:lstStyle/>
          <a:p>
            <a:r>
              <a:rPr lang="en-US" sz="8800" b="1" dirty="0" smtClean="0">
                <a:solidFill>
                  <a:srgbClr val="FFFF00"/>
                </a:solidFill>
              </a:rPr>
              <a:t>QUI SUIS-JE ?</a:t>
            </a:r>
            <a:endParaRPr lang="en-US" sz="8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74570" y="2068830"/>
            <a:ext cx="4880610" cy="34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47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795009"/>
            <a:ext cx="1085850" cy="1062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20740"/>
            <a:ext cx="1143001" cy="9372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2849096" y="5920740"/>
            <a:ext cx="3225087" cy="299544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21 Décembre,  2018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1740" y="4666951"/>
            <a:ext cx="6019800" cy="29318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Gbadji Erick Bodou</a:t>
            </a: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48590" y="663875"/>
            <a:ext cx="8823959" cy="2103121"/>
          </a:xfrm>
        </p:spPr>
        <p:txBody>
          <a:bodyPr/>
          <a:lstStyle/>
          <a:p>
            <a:r>
              <a:rPr lang="en-US" sz="2600" b="1" dirty="0" smtClean="0">
                <a:solidFill>
                  <a:srgbClr val="FFFF00"/>
                </a:solidFill>
              </a:rPr>
              <a:t>DEPLOIEMENT D’UNE COMMUNICATION UNIFIÉE DANS UN RÉSEAU </a:t>
            </a:r>
            <a:r>
              <a:rPr lang="en-US" sz="2600" b="1" dirty="0">
                <a:solidFill>
                  <a:srgbClr val="FFFF00"/>
                </a:solidFill>
              </a:rPr>
              <a:t>DUAL STACK </a:t>
            </a:r>
            <a:r>
              <a:rPr lang="en-US" sz="2600" b="1" dirty="0" smtClean="0">
                <a:solidFill>
                  <a:srgbClr val="FFFF00"/>
                </a:solidFill>
              </a:rPr>
              <a:t>AU MINISTÈRE DE LA FONCTION PUBLIQUE EN CÔTE D’IVOIRE : </a:t>
            </a:r>
            <a:r>
              <a:rPr lang="en-US" sz="2600" b="1" dirty="0">
                <a:solidFill>
                  <a:srgbClr val="FFFF00"/>
                </a:solidFill>
              </a:rPr>
              <a:t/>
            </a:r>
            <a:br>
              <a:rPr lang="en-US" sz="2600" b="1" dirty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rgbClr val="FFFF00"/>
                </a:solidFill>
              </a:rPr>
              <a:t>LE CAS D’UN APPEL ET D’UNE MESSAGERIE ELECTRONIQUE</a:t>
            </a:r>
            <a:endParaRPr lang="en-US" sz="2600" dirty="0">
              <a:solidFill>
                <a:srgbClr val="FFFF0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71499" y="3220321"/>
            <a:ext cx="7942132" cy="982402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Présentation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Mémoire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pour le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Diplôme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de Master</a:t>
            </a:r>
          </a:p>
          <a:p>
            <a:pPr>
              <a:defRPr/>
            </a:pPr>
            <a:endParaRPr lang="en-US" sz="5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Graduate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School of Global Development &amp; Entrepreneurship</a:t>
            </a:r>
            <a:endParaRPr lang="en-US" altLang="en-US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951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795009"/>
            <a:ext cx="1085850" cy="1062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20740"/>
            <a:ext cx="1143001" cy="9372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2849096" y="5920740"/>
            <a:ext cx="3225087" cy="299544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21 Décembre,  2018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48590" y="275722"/>
            <a:ext cx="8823959" cy="53627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HANDONG GLOBAL UNIVERSITY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96640"/>
            <a:ext cx="4354830" cy="1992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830" y="3596640"/>
            <a:ext cx="4789170" cy="2084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4899" y="811996"/>
            <a:ext cx="4206241" cy="27846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811997"/>
            <a:ext cx="4914901" cy="27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426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795009"/>
            <a:ext cx="1085850" cy="1062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20740"/>
            <a:ext cx="1143001" cy="9372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2849096" y="5920740"/>
            <a:ext cx="3225087" cy="299544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21 Décembre,  2018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48590" y="663875"/>
            <a:ext cx="8823959" cy="536275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POHANG </a:t>
            </a:r>
            <a:r>
              <a:rPr lang="mr-IN" sz="4400" b="1" dirty="0" smtClean="0">
                <a:solidFill>
                  <a:srgbClr val="FFFF00"/>
                </a:solidFill>
              </a:rPr>
              <a:t>–</a:t>
            </a:r>
            <a:r>
              <a:rPr lang="en-US" sz="4400" b="1" dirty="0" smtClean="0">
                <a:solidFill>
                  <a:srgbClr val="FFFF00"/>
                </a:solidFill>
              </a:rPr>
              <a:t> CORÉE DU SUD 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390" y="1200150"/>
            <a:ext cx="5452110" cy="4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535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51425" y="304800"/>
            <a:ext cx="3635375" cy="956441"/>
          </a:xfrm>
        </p:spPr>
        <p:txBody>
          <a:bodyPr/>
          <a:lstStyle/>
          <a:p>
            <a:pPr algn="ctr"/>
            <a:r>
              <a:rPr lang="fr-FR" b="1" dirty="0" smtClean="0"/>
              <a:t>Présentation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5264501" y="1580494"/>
            <a:ext cx="3422299" cy="4923176"/>
          </a:xfrm>
        </p:spPr>
        <p:txBody>
          <a:bodyPr>
            <a:norm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fr-FR" sz="2400" b="1" dirty="0" smtClean="0"/>
              <a:t>Problèmes</a:t>
            </a:r>
          </a:p>
          <a:p>
            <a:pPr marL="342900" indent="-342900">
              <a:buFont typeface="Wingdings" charset="2"/>
              <a:buChar char="v"/>
            </a:pPr>
            <a:r>
              <a:rPr lang="fr-FR" sz="2400" b="1" dirty="0" smtClean="0"/>
              <a:t>Objectifs</a:t>
            </a:r>
          </a:p>
          <a:p>
            <a:pPr marL="342900" indent="-342900">
              <a:buFont typeface="Wingdings" charset="2"/>
              <a:buChar char="v"/>
            </a:pPr>
            <a:r>
              <a:rPr lang="fr-FR" sz="2400" b="1" dirty="0" smtClean="0"/>
              <a:t>Impacts</a:t>
            </a:r>
            <a:endParaRPr lang="fr-FR" sz="2400" b="1" dirty="0"/>
          </a:p>
          <a:p>
            <a:pPr marL="342900" indent="-342900">
              <a:buFont typeface="Wingdings" charset="2"/>
              <a:buChar char="v"/>
            </a:pPr>
            <a:r>
              <a:rPr lang="fr-FR" sz="2400" b="1" dirty="0" smtClean="0"/>
              <a:t> Méthodologie</a:t>
            </a:r>
            <a:endParaRPr lang="fr-FR" sz="2400" b="1" dirty="0"/>
          </a:p>
          <a:p>
            <a:pPr marL="342900" indent="-342900">
              <a:buFont typeface="Wingdings" charset="2"/>
              <a:buChar char="v"/>
            </a:pPr>
            <a:r>
              <a:rPr lang="fr-FR" sz="2400" b="1" dirty="0"/>
              <a:t> </a:t>
            </a:r>
            <a:r>
              <a:rPr lang="fr-FR" sz="2400" b="1" dirty="0" smtClean="0"/>
              <a:t>Implémentation</a:t>
            </a:r>
          </a:p>
          <a:p>
            <a:pPr marL="342900" indent="-342900">
              <a:buFont typeface="Wingdings" charset="2"/>
              <a:buChar char="v"/>
            </a:pPr>
            <a:r>
              <a:rPr lang="fr-FR" sz="2400" b="1" dirty="0" smtClean="0"/>
              <a:t>Résultats</a:t>
            </a:r>
            <a:endParaRPr lang="fr-FR" sz="2400" b="1" dirty="0"/>
          </a:p>
          <a:p>
            <a:pPr marL="342900" indent="-342900">
              <a:buFont typeface="Wingdings" charset="2"/>
              <a:buChar char="v"/>
            </a:pPr>
            <a:r>
              <a:rPr lang="fr-FR" sz="2400" b="1" dirty="0"/>
              <a:t> </a:t>
            </a:r>
            <a:r>
              <a:rPr lang="fr-FR" sz="2400" b="1" dirty="0" smtClean="0"/>
              <a:t>Conclusion </a:t>
            </a:r>
          </a:p>
          <a:p>
            <a:pPr marL="342900" indent="-342900">
              <a:buFont typeface="Wingdings" charset="2"/>
              <a:buChar char="v"/>
            </a:pPr>
            <a:r>
              <a:rPr lang="fr-FR" sz="2400" b="1" dirty="0" smtClean="0"/>
              <a:t>Plan d’Action </a:t>
            </a:r>
            <a:endParaRPr lang="fr-FR" sz="2400" b="1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" b="2857"/>
          <a:stretch>
            <a:fillRect/>
          </a:stretch>
        </p:blipFill>
        <p:spPr>
          <a:xfrm>
            <a:off x="73572" y="1261241"/>
            <a:ext cx="4256690" cy="4662067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-</a:t>
            </a:r>
            <a:r>
              <a:rPr lang="fr-FR" dirty="0"/>
              <a:t> </a:t>
            </a:r>
            <a:r>
              <a:rPr lang="fr-FR" b="1" dirty="0" smtClean="0"/>
              <a:t>PROBLÈMES -</a:t>
            </a:r>
            <a:endParaRPr lang="fr-FR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368292" y="2708910"/>
            <a:ext cx="6495394" cy="66520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 </a:t>
            </a:r>
            <a:r>
              <a:rPr lang="en-US" dirty="0" err="1" smtClean="0">
                <a:solidFill>
                  <a:schemeClr val="tx1"/>
                </a:solidFill>
              </a:rPr>
              <a:t>Fonction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Publique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est</a:t>
            </a:r>
            <a:r>
              <a:rPr lang="en-US" dirty="0" smtClean="0">
                <a:solidFill>
                  <a:schemeClr val="tx1"/>
                </a:solidFill>
              </a:rPr>
              <a:t> face </a:t>
            </a:r>
            <a:r>
              <a:rPr lang="en-US" dirty="0" err="1" smtClean="0">
                <a:solidFill>
                  <a:schemeClr val="tx1"/>
                </a:solidFill>
              </a:rPr>
              <a:t>à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nombreux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défis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7230374" y="4177798"/>
            <a:ext cx="1810756" cy="1537201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Complexité </a:t>
            </a:r>
            <a:r>
              <a:rPr lang="fr-FR" sz="2000" smtClean="0"/>
              <a:t>et Lourdeur </a:t>
            </a:r>
            <a:r>
              <a:rPr lang="fr-FR" sz="2000" dirty="0" smtClean="0"/>
              <a:t>dans le traitement </a:t>
            </a:r>
            <a:r>
              <a:rPr lang="fr-FR" sz="2000" smtClean="0"/>
              <a:t>des dossiers</a:t>
            </a:r>
            <a:endParaRPr lang="fr-FR" sz="20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4916729" y="4075155"/>
            <a:ext cx="1822185" cy="143464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/>
              <a:t>C</a:t>
            </a:r>
            <a:r>
              <a:rPr lang="fr-FR" sz="2000" dirty="0" smtClean="0"/>
              <a:t>orruption et </a:t>
            </a:r>
            <a:r>
              <a:rPr lang="fr-FR" sz="2000" dirty="0" err="1" smtClean="0"/>
              <a:t>differents</a:t>
            </a:r>
            <a:r>
              <a:rPr lang="fr-FR" sz="2000" dirty="0" smtClean="0"/>
              <a:t> formes de </a:t>
            </a:r>
            <a:r>
              <a:rPr lang="fr-FR" sz="2000" dirty="0" err="1" smtClean="0"/>
              <a:t>racketage</a:t>
            </a:r>
            <a:endParaRPr lang="fr-FR" sz="20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2603085" y="3891999"/>
            <a:ext cx="1957485" cy="1731561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 </a:t>
            </a:r>
            <a:r>
              <a:rPr lang="en-US" dirty="0" err="1" smtClean="0"/>
              <a:t>manque</a:t>
            </a:r>
            <a:r>
              <a:rPr lang="en-US" dirty="0" smtClean="0"/>
              <a:t> de Transparence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traitement</a:t>
            </a:r>
            <a:r>
              <a:rPr lang="en-US" dirty="0" smtClean="0"/>
              <a:t> des dossiers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24741" y="4249850"/>
            <a:ext cx="1822185" cy="137371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Le piratage des </a:t>
            </a:r>
            <a:r>
              <a:rPr lang="fr-FR" sz="2000" smtClean="0"/>
              <a:t>documents officiels</a:t>
            </a:r>
            <a:endParaRPr lang="fr-FR" sz="2000" dirty="0"/>
          </a:p>
        </p:txBody>
      </p:sp>
      <p:sp>
        <p:nvSpPr>
          <p:cNvPr id="8" name="Rectangle à coins arrondis 13"/>
          <p:cNvSpPr/>
          <p:nvPr/>
        </p:nvSpPr>
        <p:spPr>
          <a:xfrm>
            <a:off x="457200" y="5961126"/>
            <a:ext cx="8492489" cy="692582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Utilisation des Réseaux Sociaux et Publiques dans le Traitement des Documents Officiels: Problèmes de Sécurité </a:t>
            </a:r>
            <a:endParaRPr lang="fr-FR" sz="2000" dirty="0"/>
          </a:p>
        </p:txBody>
      </p:sp>
      <p:cxnSp>
        <p:nvCxnSpPr>
          <p:cNvPr id="4" name="Elbow Connector 3"/>
          <p:cNvCxnSpPr/>
          <p:nvPr/>
        </p:nvCxnSpPr>
        <p:spPr>
          <a:xfrm rot="5400000">
            <a:off x="1097900" y="4613005"/>
            <a:ext cx="2570511" cy="12573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623310" y="3374112"/>
            <a:ext cx="0" cy="5178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57900" y="3374112"/>
            <a:ext cx="11430" cy="701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560195" y="3390614"/>
            <a:ext cx="0" cy="8592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566660" y="3374112"/>
            <a:ext cx="0" cy="8036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-</a:t>
            </a:r>
            <a:r>
              <a:rPr lang="fr-FR" dirty="0"/>
              <a:t> </a:t>
            </a:r>
            <a:r>
              <a:rPr lang="fr-FR" b="1" dirty="0" smtClean="0"/>
              <a:t>OBJECTIFS-</a:t>
            </a:r>
            <a:endParaRPr lang="fr-FR" b="1" dirty="0"/>
          </a:p>
        </p:txBody>
      </p:sp>
      <p:sp>
        <p:nvSpPr>
          <p:cNvPr id="16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3087" y="2899858"/>
            <a:ext cx="8228013" cy="2209352"/>
          </a:xfrm>
        </p:spPr>
        <p:txBody>
          <a:bodyPr vert="horz">
            <a:normAutofit fontScale="92500"/>
          </a:bodyPr>
          <a:lstStyle/>
          <a:p>
            <a:r>
              <a:rPr lang="en-US" sz="2800" dirty="0" err="1" smtClean="0"/>
              <a:t>Améliorer</a:t>
            </a:r>
            <a:r>
              <a:rPr lang="en-US" sz="2800" dirty="0" smtClean="0"/>
              <a:t> la Communication au </a:t>
            </a:r>
            <a:r>
              <a:rPr lang="en-US" sz="2800" dirty="0" err="1" smtClean="0"/>
              <a:t>Ministère</a:t>
            </a:r>
            <a:r>
              <a:rPr lang="en-US" sz="2800" dirty="0" smtClean="0"/>
              <a:t> de la </a:t>
            </a:r>
            <a:r>
              <a:rPr lang="en-US" sz="2800" dirty="0" err="1" smtClean="0"/>
              <a:t>Fonction</a:t>
            </a:r>
            <a:r>
              <a:rPr lang="en-US" sz="2800" dirty="0" smtClean="0"/>
              <a:t> </a:t>
            </a:r>
            <a:r>
              <a:rPr lang="en-US" sz="2800" dirty="0" err="1" smtClean="0"/>
              <a:t>Publique</a:t>
            </a:r>
            <a:endParaRPr lang="en-US" sz="2800" dirty="0" smtClean="0"/>
          </a:p>
          <a:p>
            <a:r>
              <a:rPr lang="en-US" sz="2800" dirty="0" err="1" smtClean="0"/>
              <a:t>Créer</a:t>
            </a:r>
            <a:r>
              <a:rPr lang="en-US" sz="2800" dirty="0" smtClean="0"/>
              <a:t> un cadre de Travail </a:t>
            </a:r>
            <a:r>
              <a:rPr lang="en-US" sz="2800" dirty="0" err="1" smtClean="0"/>
              <a:t>efficace</a:t>
            </a:r>
            <a:r>
              <a:rPr lang="en-US" sz="2800" dirty="0" smtClean="0"/>
              <a:t> pour les </a:t>
            </a:r>
            <a:r>
              <a:rPr lang="en-US" sz="2800" dirty="0" err="1" smtClean="0"/>
              <a:t>Travailleurs</a:t>
            </a:r>
            <a:r>
              <a:rPr lang="en-US" sz="2800" dirty="0" smtClean="0"/>
              <a:t> </a:t>
            </a:r>
            <a:r>
              <a:rPr lang="en-US" sz="2800" dirty="0" err="1" smtClean="0"/>
              <a:t>à</a:t>
            </a:r>
            <a:r>
              <a:rPr lang="en-US" sz="2800" dirty="0" smtClean="0"/>
              <a:t> travers </a:t>
            </a:r>
            <a:r>
              <a:rPr lang="en-US" sz="2800" dirty="0" err="1" smtClean="0"/>
              <a:t>une</a:t>
            </a:r>
            <a:r>
              <a:rPr lang="en-US" sz="2800" dirty="0" smtClean="0"/>
              <a:t> </a:t>
            </a:r>
            <a:r>
              <a:rPr lang="en-US" sz="2800" dirty="0" err="1" smtClean="0"/>
              <a:t>Platforme</a:t>
            </a:r>
            <a:r>
              <a:rPr lang="en-US" sz="2800" dirty="0" smtClean="0"/>
              <a:t> de Communication </a:t>
            </a:r>
            <a:r>
              <a:rPr lang="en-US" sz="2800" dirty="0" err="1" smtClean="0"/>
              <a:t>Sécurisée</a:t>
            </a:r>
            <a:r>
              <a:rPr lang="en-US" sz="2800" dirty="0" smtClean="0"/>
              <a:t>. </a:t>
            </a:r>
            <a:endParaRPr lang="en-US" sz="300" dirty="0" smtClean="0"/>
          </a:p>
        </p:txBody>
      </p:sp>
    </p:spTree>
    <p:extLst>
      <p:ext uri="{BB962C8B-B14F-4D97-AF65-F5344CB8AC3E}">
        <p14:creationId xmlns:p14="http://schemas.microsoft.com/office/powerpoint/2010/main" val="9309102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-</a:t>
            </a:r>
            <a:r>
              <a:rPr lang="fr-FR" dirty="0"/>
              <a:t> </a:t>
            </a:r>
            <a:r>
              <a:rPr lang="fr-FR" b="1" dirty="0" smtClean="0"/>
              <a:t>IMPACTS -</a:t>
            </a:r>
            <a:endParaRPr lang="fr-FR" b="1" dirty="0"/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8787" y="3071308"/>
            <a:ext cx="8228013" cy="2106482"/>
          </a:xfrm>
        </p:spPr>
        <p:txBody>
          <a:bodyPr vert="horz">
            <a:normAutofit/>
          </a:bodyPr>
          <a:lstStyle/>
          <a:p>
            <a:r>
              <a:rPr lang="en-US" sz="2800" dirty="0" err="1" smtClean="0"/>
              <a:t>Améliorer</a:t>
            </a:r>
            <a:r>
              <a:rPr lang="en-US" sz="2800" dirty="0" smtClean="0"/>
              <a:t> la </a:t>
            </a:r>
            <a:r>
              <a:rPr lang="en-US" sz="2800" dirty="0" err="1" smtClean="0"/>
              <a:t>Sécurité</a:t>
            </a:r>
            <a:r>
              <a:rPr lang="en-US" sz="2800" dirty="0" smtClean="0"/>
              <a:t> des </a:t>
            </a:r>
            <a:r>
              <a:rPr lang="en-US" sz="2800" dirty="0" err="1" smtClean="0"/>
              <a:t>Données</a:t>
            </a:r>
            <a:r>
              <a:rPr lang="en-US" sz="2800" dirty="0" smtClean="0"/>
              <a:t> au </a:t>
            </a:r>
            <a:r>
              <a:rPr lang="en-US" sz="2800" dirty="0" err="1" smtClean="0"/>
              <a:t>Ministère</a:t>
            </a:r>
            <a:r>
              <a:rPr lang="en-US" sz="2800" dirty="0" smtClean="0"/>
              <a:t> de la </a:t>
            </a:r>
            <a:r>
              <a:rPr lang="en-US" sz="2800" dirty="0" err="1" smtClean="0"/>
              <a:t>Fonction</a:t>
            </a:r>
            <a:r>
              <a:rPr lang="en-US" sz="2800" dirty="0" smtClean="0"/>
              <a:t> </a:t>
            </a:r>
            <a:r>
              <a:rPr lang="en-US" sz="2800" dirty="0" err="1" smtClean="0"/>
              <a:t>Publique</a:t>
            </a:r>
            <a:endParaRPr lang="en-US" sz="2800" dirty="0" smtClean="0"/>
          </a:p>
          <a:p>
            <a:r>
              <a:rPr lang="en-US" sz="2800" dirty="0" err="1" smtClean="0"/>
              <a:t>Réduire</a:t>
            </a:r>
            <a:r>
              <a:rPr lang="en-US" sz="2800" dirty="0" smtClean="0"/>
              <a:t> les </a:t>
            </a:r>
            <a:r>
              <a:rPr lang="en-US" sz="2800" dirty="0" err="1" smtClean="0"/>
              <a:t>Coûts</a:t>
            </a:r>
            <a:r>
              <a:rPr lang="en-US" sz="2800" dirty="0" smtClean="0"/>
              <a:t> de la Communication des Services du </a:t>
            </a:r>
            <a:r>
              <a:rPr lang="en-US" sz="2800" dirty="0" err="1" smtClean="0"/>
              <a:t>Ministère</a:t>
            </a:r>
            <a:r>
              <a:rPr lang="en-US" sz="2800" dirty="0" smtClean="0"/>
              <a:t> de la </a:t>
            </a:r>
            <a:r>
              <a:rPr lang="en-US" sz="2800" dirty="0" err="1" smtClean="0"/>
              <a:t>Fonction</a:t>
            </a:r>
            <a:r>
              <a:rPr lang="en-US" sz="2800" dirty="0" smtClean="0"/>
              <a:t> </a:t>
            </a:r>
            <a:r>
              <a:rPr lang="en-US" sz="2800" dirty="0" err="1" smtClean="0"/>
              <a:t>Publique</a:t>
            </a:r>
            <a:endParaRPr lang="en-US" sz="2800" dirty="0" smtClean="0"/>
          </a:p>
          <a:p>
            <a:pPr marL="0" indent="0">
              <a:buNone/>
            </a:pPr>
            <a:endParaRPr lang="en-US" sz="300" dirty="0" smtClean="0"/>
          </a:p>
        </p:txBody>
      </p:sp>
    </p:spTree>
    <p:extLst>
      <p:ext uri="{BB962C8B-B14F-4D97-AF65-F5344CB8AC3E}">
        <p14:creationId xmlns:p14="http://schemas.microsoft.com/office/powerpoint/2010/main" val="1154390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èse">
  <a:themeElements>
    <a:clrScheme name="Genèse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ès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ès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Genèse.thmx</Template>
  <TotalTime>32250</TotalTime>
  <Words>434</Words>
  <Application>Microsoft Macintosh PowerPoint</Application>
  <PresentationFormat>On-screen Show (4:3)</PresentationFormat>
  <Paragraphs>186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Calisto MT</vt:lpstr>
      <vt:lpstr>Times New Roman</vt:lpstr>
      <vt:lpstr>Wingdings</vt:lpstr>
      <vt:lpstr>Genèse</vt:lpstr>
      <vt:lpstr>BRÈVE PRÉSENTATION DE MEMOIRE DE MASTER</vt:lpstr>
      <vt:lpstr>QUI SUIS-JE ?</vt:lpstr>
      <vt:lpstr>DEPLOIEMENT D’UNE COMMUNICATION UNIFIÉE DANS UN RÉSEAU DUAL STACK AU MINISTÈRE DE LA FONCTION PUBLIQUE EN CÔTE D’IVOIRE :  LE CAS D’UN APPEL ET D’UNE MESSAGERIE ELECTRONIQUE</vt:lpstr>
      <vt:lpstr>HANDONG GLOBAL UNIVERSITY</vt:lpstr>
      <vt:lpstr>POHANG – CORÉE DU SUD </vt:lpstr>
      <vt:lpstr>Présentation</vt:lpstr>
      <vt:lpstr>- PROBLÈMES -</vt:lpstr>
      <vt:lpstr>- OBJECTIFS-</vt:lpstr>
      <vt:lpstr>- IMPACTS -</vt:lpstr>
      <vt:lpstr>- MÉTHODOLOGIE-</vt:lpstr>
      <vt:lpstr>- IMPLÉMENTATION - </vt:lpstr>
      <vt:lpstr>- IMPLÉMENTATION - Cont…</vt:lpstr>
      <vt:lpstr> - RÉSULTATS -  </vt:lpstr>
      <vt:lpstr>- CONCLUSION- </vt:lpstr>
      <vt:lpstr>- PLAN D’ACTION - 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 -  MADIC</dc:title>
  <dc:creator>Michael DA LOZZO</dc:creator>
  <cp:keywords/>
  <cp:lastModifiedBy>gbadji erick bodou</cp:lastModifiedBy>
  <cp:revision>203</cp:revision>
  <dcterms:created xsi:type="dcterms:W3CDTF">2010-03-19T08:54:25Z</dcterms:created>
  <dcterms:modified xsi:type="dcterms:W3CDTF">2018-12-19T12:05:01Z</dcterms:modified>
</cp:coreProperties>
</file>