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0" r:id="rId5"/>
    <p:sldId id="262" r:id="rId6"/>
    <p:sldId id="263" r:id="rId7"/>
    <p:sldId id="264" r:id="rId8"/>
    <p:sldId id="276" r:id="rId9"/>
    <p:sldId id="265" r:id="rId10"/>
    <p:sldId id="267" r:id="rId11"/>
    <p:sldId id="266" r:id="rId12"/>
    <p:sldId id="270" r:id="rId13"/>
    <p:sldId id="277" r:id="rId14"/>
    <p:sldId id="271" r:id="rId15"/>
    <p:sldId id="269" r:id="rId16"/>
    <p:sldId id="278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81F4-F8E6-42FA-ABCD-2E069C09CB37}" type="datetimeFigureOut">
              <a:rPr lang="fr-FR" smtClean="0"/>
              <a:t>17/11/2017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7D64-DE66-45D8-A420-EA3FE34EDF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51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81F4-F8E6-42FA-ABCD-2E069C09CB37}" type="datetimeFigureOut">
              <a:rPr lang="fr-FR" smtClean="0"/>
              <a:t>17/11/2017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7D64-DE66-45D8-A420-EA3FE34EDF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49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81F4-F8E6-42FA-ABCD-2E069C09CB37}" type="datetimeFigureOut">
              <a:rPr lang="fr-FR" smtClean="0"/>
              <a:t>17/11/2017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7D64-DE66-45D8-A420-EA3FE34EDF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72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81F4-F8E6-42FA-ABCD-2E069C09CB37}" type="datetimeFigureOut">
              <a:rPr lang="fr-FR" smtClean="0"/>
              <a:t>17/11/2017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7D64-DE66-45D8-A420-EA3FE34EDF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94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81F4-F8E6-42FA-ABCD-2E069C09CB37}" type="datetimeFigureOut">
              <a:rPr lang="fr-FR" smtClean="0"/>
              <a:t>17/11/2017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7D64-DE66-45D8-A420-EA3FE34EDF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67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81F4-F8E6-42FA-ABCD-2E069C09CB37}" type="datetimeFigureOut">
              <a:rPr lang="fr-FR" smtClean="0"/>
              <a:t>17/11/2017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7D64-DE66-45D8-A420-EA3FE34EDF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951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81F4-F8E6-42FA-ABCD-2E069C09CB37}" type="datetimeFigureOut">
              <a:rPr lang="fr-FR" smtClean="0"/>
              <a:t>17/11/2017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7D64-DE66-45D8-A420-EA3FE34EDF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451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81F4-F8E6-42FA-ABCD-2E069C09CB37}" type="datetimeFigureOut">
              <a:rPr lang="fr-FR" smtClean="0"/>
              <a:t>17/11/2017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7D64-DE66-45D8-A420-EA3FE34EDF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339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81F4-F8E6-42FA-ABCD-2E069C09CB37}" type="datetimeFigureOut">
              <a:rPr lang="fr-FR" smtClean="0"/>
              <a:t>17/11/2017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7D64-DE66-45D8-A420-EA3FE34EDF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447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81F4-F8E6-42FA-ABCD-2E069C09CB37}" type="datetimeFigureOut">
              <a:rPr lang="fr-FR" smtClean="0"/>
              <a:t>17/11/2017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7D64-DE66-45D8-A420-EA3FE34EDF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57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81F4-F8E6-42FA-ABCD-2E069C09CB37}" type="datetimeFigureOut">
              <a:rPr lang="fr-FR" smtClean="0"/>
              <a:t>17/11/2017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7D64-DE66-45D8-A420-EA3FE34EDF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61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681F4-F8E6-42FA-ABCD-2E069C09CB37}" type="datetimeFigureOut">
              <a:rPr lang="fr-FR" smtClean="0"/>
              <a:t>17/11/2017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27D64-DE66-45D8-A420-EA3FE34EDF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56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1.jpg"/><Relationship Id="rId7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701" y="2665355"/>
            <a:ext cx="4974999" cy="182917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09" y="325158"/>
            <a:ext cx="1428571" cy="93333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849" y="325157"/>
            <a:ext cx="1428571" cy="93333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89" y="2347124"/>
            <a:ext cx="2495550" cy="20960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33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3803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60"/>
            <a:ext cx="3086637" cy="971393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2562893" y="1453877"/>
            <a:ext cx="6542469" cy="621629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I" sz="5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BUREAU EXECUTIF </a:t>
            </a:r>
            <a:r>
              <a:rPr lang="fr-CI" sz="5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2016 - 2017</a:t>
            </a:r>
            <a:endParaRPr lang="fr-FR" sz="5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043165" y="2767632"/>
            <a:ext cx="2334224" cy="10574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fr-FR" sz="2400" b="1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Président</a:t>
            </a:r>
            <a:endParaRPr lang="fr-FR" sz="2400" dirty="0">
              <a:effectLst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fr-FR" sz="2400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OULAI DEAZI ANDRE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543244" y="2752378"/>
            <a:ext cx="2498502" cy="357114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b="1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Conseillers</a:t>
            </a:r>
            <a:endParaRPr lang="fr-FR" sz="2400" dirty="0">
              <a:effectLst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fr-FR" sz="2400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LOKPO IBRAHIM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fr-FR" sz="2400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KOUADIO THE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fr-FR" sz="2400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YOBOUE KOFFI </a:t>
            </a:r>
            <a:r>
              <a:rPr lang="fr-FR" sz="2400" dirty="0" smtClean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A,</a:t>
            </a:r>
            <a:endParaRPr lang="fr-FR" sz="2400" dirty="0">
              <a:effectLst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fr-FR" sz="2400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KOUAME </a:t>
            </a:r>
            <a:r>
              <a:rPr lang="fr-FR" sz="2400" dirty="0" smtClean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MANLAN </a:t>
            </a:r>
            <a:r>
              <a:rPr lang="fr-FR" sz="2400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MARIE ANGE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64137" y="2787668"/>
            <a:ext cx="2651107" cy="10574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fr-FR" sz="2400" b="1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Trésorier Général</a:t>
            </a:r>
            <a:endParaRPr lang="fr-FR" sz="2400" dirty="0">
              <a:effectLst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fr-FR" sz="2400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ALINE OGBA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64136" y="5121320"/>
            <a:ext cx="2651107" cy="9220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fr-FR" sz="2400" b="1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Trésorier Général Adjoint</a:t>
            </a:r>
            <a:endParaRPr lang="fr-FR" sz="2400" dirty="0">
              <a:effectLst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fr-FR" sz="2400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YEO KASSOUM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113625" y="5109831"/>
            <a:ext cx="2263764" cy="9335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fr-FR" sz="2400" b="1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Vice-Président</a:t>
            </a:r>
            <a:endParaRPr lang="fr-FR" sz="2400" dirty="0">
              <a:effectLst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fr-FR" sz="2400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ESSE YA HYPOLITE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980451" y="2752378"/>
            <a:ext cx="2434003" cy="10879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fr-FR" sz="2400" b="1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Secrétaire Général</a:t>
            </a:r>
            <a:endParaRPr lang="fr-FR" sz="2400" dirty="0">
              <a:effectLst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fr-FR" sz="2400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DANON HENRI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 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825904" y="5116474"/>
            <a:ext cx="2562792" cy="9268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fr-FR" sz="2400" b="1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Secrétaire Général  </a:t>
            </a:r>
            <a:r>
              <a:rPr lang="fr-FR" sz="2400" b="1" dirty="0" smtClean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Adjoint</a:t>
            </a:r>
            <a:endParaRPr lang="fr-FR" sz="2400" dirty="0">
              <a:effectLst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fr-FR" sz="2400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FIEGOLO EMMANUEL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 </a:t>
            </a:r>
          </a:p>
        </p:txBody>
      </p:sp>
      <p:cxnSp>
        <p:nvCxnSpPr>
          <p:cNvPr id="22" name="Connecteur droit avec flèche 21"/>
          <p:cNvCxnSpPr>
            <a:cxnSpLocks noChangeShapeType="1"/>
            <a:stCxn id="12" idx="2"/>
            <a:endCxn id="13" idx="0"/>
          </p:cNvCxnSpPr>
          <p:nvPr/>
        </p:nvCxnSpPr>
        <p:spPr bwMode="auto">
          <a:xfrm flipH="1">
            <a:off x="1789690" y="3845145"/>
            <a:ext cx="1" cy="12761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Connecteur droit avec flèche 27"/>
          <p:cNvCxnSpPr>
            <a:cxnSpLocks noChangeShapeType="1"/>
            <a:endCxn id="10" idx="1"/>
          </p:cNvCxnSpPr>
          <p:nvPr/>
        </p:nvCxnSpPr>
        <p:spPr bwMode="auto">
          <a:xfrm>
            <a:off x="3115243" y="3296371"/>
            <a:ext cx="92792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Rectangle 37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cxnSp>
        <p:nvCxnSpPr>
          <p:cNvPr id="45" name="Connecteur droit avec flèche 44"/>
          <p:cNvCxnSpPr>
            <a:cxnSpLocks noChangeShapeType="1"/>
          </p:cNvCxnSpPr>
          <p:nvPr/>
        </p:nvCxnSpPr>
        <p:spPr bwMode="auto">
          <a:xfrm flipH="1">
            <a:off x="5099362" y="3833656"/>
            <a:ext cx="1" cy="12761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Connecteur droit avec flèche 45"/>
          <p:cNvCxnSpPr>
            <a:cxnSpLocks noChangeShapeType="1"/>
          </p:cNvCxnSpPr>
          <p:nvPr/>
        </p:nvCxnSpPr>
        <p:spPr bwMode="auto">
          <a:xfrm flipH="1">
            <a:off x="8078173" y="3840298"/>
            <a:ext cx="1" cy="12761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Connecteur droit avec flèche 47"/>
          <p:cNvCxnSpPr>
            <a:cxnSpLocks noChangeShapeType="1"/>
          </p:cNvCxnSpPr>
          <p:nvPr/>
        </p:nvCxnSpPr>
        <p:spPr bwMode="auto">
          <a:xfrm flipV="1">
            <a:off x="6377389" y="3296371"/>
            <a:ext cx="615839" cy="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2773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489"/>
            <a:ext cx="3086637" cy="971393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2592364" y="1135837"/>
            <a:ext cx="6542469" cy="6216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I" sz="5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COMMISSIONS TECHNIQUES</a:t>
            </a:r>
            <a:endParaRPr lang="fr-FR" sz="5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230036" y="1741638"/>
            <a:ext cx="2653992" cy="479787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fr-FR" sz="2400" b="1" dirty="0">
                <a:solidFill>
                  <a:srgbClr val="C4591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Commission organisation des évènements</a:t>
            </a:r>
            <a:endParaRPr lang="fr-FR" sz="2400" b="1" dirty="0">
              <a:effectLst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fr-FR" sz="2400" b="1" u="sng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Président</a:t>
            </a:r>
            <a:endParaRPr lang="fr-FR" sz="2400" b="1" dirty="0">
              <a:effectLst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fr-FR" sz="2400" b="1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N’GOUANDI THIERRY ARNAUD</a:t>
            </a:r>
          </a:p>
          <a:p>
            <a:r>
              <a:rPr lang="fr-FR" sz="2400" b="1" u="sng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Membres</a:t>
            </a:r>
            <a:endParaRPr lang="fr-FR" sz="2400" b="1" dirty="0">
              <a:effectLst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fr-FR" sz="2400" b="1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DOUE </a:t>
            </a:r>
            <a:r>
              <a:rPr lang="fr-FR" sz="2400" b="1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GNINAHI </a:t>
            </a:r>
            <a:r>
              <a:rPr lang="fr-FR" sz="2400" b="1" smtClean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T.</a:t>
            </a:r>
            <a:endParaRPr lang="fr-FR" sz="2400" b="1" dirty="0">
              <a:effectLst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fr-FR" sz="2400" b="1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KOFFI </a:t>
            </a:r>
            <a:r>
              <a:rPr lang="fr-FR" sz="2400" b="1" dirty="0" err="1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KOFFI</a:t>
            </a:r>
            <a:r>
              <a:rPr lang="fr-FR" sz="2400" b="1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 Evariste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fr-FR" sz="2400" b="1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NIAMKE ESTELLE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 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384179" y="1757465"/>
            <a:ext cx="2624523" cy="479787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fr-FR" sz="2400" b="1" dirty="0">
                <a:solidFill>
                  <a:srgbClr val="C4591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Commission Projets et Leadership</a:t>
            </a:r>
            <a:endParaRPr lang="fr-FR" sz="2400" b="1" dirty="0">
              <a:effectLst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fr-FR" sz="2400" b="1" u="sng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Présidente</a:t>
            </a:r>
            <a:endParaRPr lang="fr-FR" sz="2400" b="1" dirty="0">
              <a:effectLst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fr-FR" sz="2400" b="1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KRAMO YVETTE MIREILLE</a:t>
            </a:r>
          </a:p>
          <a:p>
            <a:r>
              <a:rPr lang="fr-FR" sz="2400" b="1" u="sng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Membres</a:t>
            </a:r>
            <a:endParaRPr lang="fr-FR" sz="2400" b="1" dirty="0">
              <a:effectLst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fr-FR" sz="2400" b="1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KONAN </a:t>
            </a:r>
            <a:r>
              <a:rPr lang="fr-FR" sz="2400" b="1" dirty="0" smtClean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L. </a:t>
            </a:r>
            <a:r>
              <a:rPr lang="fr-FR" sz="2400" b="1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LAMBERT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fr-FR" sz="2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TIEDE-DIE </a:t>
            </a:r>
            <a:r>
              <a:rPr lang="fr-FR" sz="2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Guy</a:t>
            </a:r>
            <a:endParaRPr lang="fr-FR" sz="2400" b="1" dirty="0">
              <a:effectLst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fr-FR" sz="2400" b="1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ASSANVO MIAN ADONNY H.</a:t>
            </a:r>
          </a:p>
          <a:p>
            <a:r>
              <a:rPr lang="fr-FR" sz="2400" b="1" dirty="0">
                <a:solidFill>
                  <a:srgbClr val="538135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 </a:t>
            </a:r>
            <a:endParaRPr lang="fr-FR" sz="2400" b="1" dirty="0">
              <a:effectLst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35335" y="1757466"/>
            <a:ext cx="2827509" cy="479787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fr-FR" sz="2400" b="1">
                <a:solidFill>
                  <a:srgbClr val="C4591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Commissions Relations Publiques</a:t>
            </a:r>
            <a:r>
              <a:rPr lang="fr-FR" sz="2400" b="1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2400" b="1">
                <a:solidFill>
                  <a:srgbClr val="C4591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et Coopération Internationale</a:t>
            </a:r>
            <a:endParaRPr lang="fr-FR" sz="2400" b="1">
              <a:effectLst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fr-FR" sz="2400" b="1" u="sng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Présidente</a:t>
            </a:r>
            <a:endParaRPr lang="fr-FR" sz="2400" b="1">
              <a:effectLst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fr-FR" sz="2400" b="1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ADIEY EMMANUELLE</a:t>
            </a:r>
          </a:p>
          <a:p>
            <a:r>
              <a:rPr lang="fr-FR" sz="2400" b="1" u="sng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Membres</a:t>
            </a:r>
            <a:endParaRPr lang="fr-FR" sz="2400" b="1">
              <a:effectLst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fr-FR" sz="2400" b="1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WONGNIGUE  SILUE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fr-FR" sz="2400" b="1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AKEBOUE Hervé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fr-FR" sz="2400" b="1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KOUADIO AMON KOFFI F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 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9105362" y="1753022"/>
            <a:ext cx="2904797" cy="47864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fr-FR" sz="2400" b="1" dirty="0">
                <a:solidFill>
                  <a:srgbClr val="C4591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Commission Genre et développement</a:t>
            </a:r>
            <a:endParaRPr lang="fr-FR" sz="2400" b="1" dirty="0">
              <a:effectLst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fr-FR" sz="2400" b="1" u="sng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Présidente</a:t>
            </a:r>
            <a:endParaRPr lang="fr-FR" sz="2400" b="1" dirty="0">
              <a:effectLst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fr-FR" sz="2400" b="1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NASCIMENTO BEATRICE J. Epse MENSAH</a:t>
            </a:r>
          </a:p>
          <a:p>
            <a:r>
              <a:rPr lang="fr-FR" sz="2400" b="1" u="sng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Membres</a:t>
            </a:r>
            <a:endParaRPr lang="fr-FR" sz="2400" b="1" dirty="0">
              <a:effectLst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fr-FR" sz="2400" b="1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ATSIN </a:t>
            </a:r>
            <a:r>
              <a:rPr lang="fr-FR" sz="2400" b="1" dirty="0" smtClean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A, </a:t>
            </a:r>
            <a:r>
              <a:rPr lang="fr-FR" sz="2400" b="1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ALINE Epse TIA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fr-FR" sz="2400" b="1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KOUA KOFFI MAURICE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fr-FR" sz="2400" b="1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WALLEY-GOLY </a:t>
            </a:r>
            <a:r>
              <a:rPr lang="fr-FR" sz="2400" b="1" dirty="0" smtClean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K, </a:t>
            </a:r>
            <a:endParaRPr lang="fr-FR" sz="2400" b="1" dirty="0">
              <a:effectLst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3" name="Rectangle 37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4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362" y="36860"/>
            <a:ext cx="3086637" cy="97139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4" y="0"/>
            <a:ext cx="3206842" cy="87576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8" y="1154050"/>
            <a:ext cx="3417932" cy="213273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328" y="1154051"/>
            <a:ext cx="3918672" cy="213273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8" y="3856823"/>
            <a:ext cx="3417932" cy="213273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369" y="1154050"/>
            <a:ext cx="3262830" cy="213273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328" y="3856823"/>
            <a:ext cx="3975381" cy="213273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077" y="3856823"/>
            <a:ext cx="3507789" cy="213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7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362" y="36860"/>
            <a:ext cx="3086637" cy="97139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4" y="0"/>
            <a:ext cx="3206842" cy="87576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82" y="4129729"/>
            <a:ext cx="10910454" cy="245810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419" y="1052112"/>
            <a:ext cx="4450661" cy="275096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86" y="971222"/>
            <a:ext cx="6120914" cy="306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2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362" y="36860"/>
            <a:ext cx="3086637" cy="97139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4" y="0"/>
            <a:ext cx="3206842" cy="87576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91" y="4062846"/>
            <a:ext cx="5569527" cy="245115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91" y="4062846"/>
            <a:ext cx="5204754" cy="24511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1828" y="1008252"/>
            <a:ext cx="9071264" cy="274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1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362" y="36860"/>
            <a:ext cx="3086637" cy="97139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4" y="0"/>
            <a:ext cx="3206842" cy="87576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36" y="3702560"/>
            <a:ext cx="4738255" cy="269955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4" y="3702559"/>
            <a:ext cx="5299362" cy="269955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374" y="997527"/>
            <a:ext cx="5299362" cy="228113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500" y="1008253"/>
            <a:ext cx="4810991" cy="227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0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362" y="36860"/>
            <a:ext cx="3086637" cy="97139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4" y="0"/>
            <a:ext cx="3206842" cy="87576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96191" y="1704109"/>
            <a:ext cx="104948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MERCI DE VOTRE AIMABLE ATTENTION, FRUCTUEUSE COOPERATION ENTRE LA REPUBLIQUE DE COTE D’IVOIRE ET LA REPUBLIQUE DE COREE</a:t>
            </a:r>
          </a:p>
          <a:p>
            <a:pPr algn="ctr"/>
            <a:endParaRPr lang="fr-FR" sz="2800" b="1" dirty="0">
              <a:latin typeface="Algerian" panose="04020705040A02060702" pitchFamily="82" charset="0"/>
            </a:endParaRPr>
          </a:p>
          <a:p>
            <a:pPr algn="ctr"/>
            <a:endParaRPr lang="fr-FR" sz="2800" b="1" dirty="0" smtClean="0">
              <a:latin typeface="Algerian" panose="04020705040A02060702" pitchFamily="82" charset="0"/>
            </a:endParaRPr>
          </a:p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THANK YOU FOR YOUR KIND ATTENTION. FRUITOUS COOPERATION BETWEEN THE REPUBLIC OF IVORY COAST AND THE REPUBLIC OF KOREA</a:t>
            </a:r>
            <a:endParaRPr lang="fr-FR" sz="28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90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7909" y="2202288"/>
            <a:ext cx="10515600" cy="2421228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Above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I" sz="7000" b="1" dirty="0" smtClean="0">
                <a:solidFill>
                  <a:srgbClr val="4C72C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ASSOCIATION IVOIRIENNE DES ANCIENS STAGIAIRES DE LA KOICA </a:t>
            </a:r>
            <a:endParaRPr lang="fr-FR" sz="7000" b="1" dirty="0">
              <a:solidFill>
                <a:srgbClr val="4C72C4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113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12889" y="1230949"/>
            <a:ext cx="6542469" cy="621629"/>
          </a:xfrm>
        </p:spPr>
        <p:txBody>
          <a:bodyPr>
            <a:noAutofit/>
          </a:bodyPr>
          <a:lstStyle/>
          <a:p>
            <a:r>
              <a:rPr lang="fr-CI" b="1" spc="13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OBJECTIF</a:t>
            </a:r>
            <a:endParaRPr lang="fr-FR" b="1" spc="13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83842" y="2112135"/>
            <a:ext cx="10801082" cy="436593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fr-FR" sz="3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L’Association </a:t>
            </a:r>
            <a:r>
              <a:rPr lang="fr-FR" sz="35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à </a:t>
            </a:r>
            <a:r>
              <a:rPr lang="fr-FR" sz="3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pour objet </a:t>
            </a:r>
            <a:r>
              <a:rPr lang="fr-FR" sz="35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de: </a:t>
            </a:r>
            <a:endParaRPr lang="fr-FR" sz="3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fr-FR" sz="3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</a:t>
            </a:r>
            <a:r>
              <a:rPr lang="fr-FR" sz="35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réer un cadre de partage des connaissances et d’échanges entre les membres ; </a:t>
            </a: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fr-FR" sz="3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</a:t>
            </a:r>
            <a:r>
              <a:rPr lang="fr-FR" sz="35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ener </a:t>
            </a:r>
            <a:r>
              <a:rPr lang="fr-FR" sz="3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des activités socio-éducatives au profit des populations vivant en Côte d’Ivoire ; </a:t>
            </a: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fr-FR" sz="3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</a:t>
            </a:r>
            <a:r>
              <a:rPr lang="fr-FR" sz="35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ontribuer </a:t>
            </a:r>
            <a:r>
              <a:rPr lang="fr-FR" sz="3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à l’amélioration des conditions sociales et professionnelles de ses membres et des populations cibles identifiées dans le cadre de ses programmes ; </a:t>
            </a: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fr-FR" sz="3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</a:t>
            </a:r>
            <a:r>
              <a:rPr lang="fr-FR" sz="35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enforcer </a:t>
            </a:r>
            <a:r>
              <a:rPr lang="fr-FR" sz="3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les capacités de ses membres ; </a:t>
            </a: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fr-FR" sz="35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Œuvrer </a:t>
            </a:r>
            <a:r>
              <a:rPr lang="fr-FR" sz="3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dans le sens du renforcement de la Coopération Côte d’Ivoire – Corée ; </a:t>
            </a: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fr-FR" sz="3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</a:t>
            </a:r>
            <a:r>
              <a:rPr lang="fr-FR" sz="35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avoriser </a:t>
            </a:r>
            <a:r>
              <a:rPr lang="fr-FR" sz="3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des projets et programmes de développement en faveur de la Côte d’Ivoire ; </a:t>
            </a: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fr-FR" sz="3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</a:t>
            </a:r>
            <a:r>
              <a:rPr lang="fr-FR" sz="35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utter </a:t>
            </a:r>
            <a:r>
              <a:rPr lang="fr-FR" sz="3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contre la pauvreté ; </a:t>
            </a: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fr-FR" sz="3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</a:t>
            </a:r>
            <a:r>
              <a:rPr lang="fr-FR" sz="35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éaliser </a:t>
            </a:r>
            <a:r>
              <a:rPr lang="fr-FR" sz="3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des actions ayant un lien direct ou indirect avec l’objet ci-dessus pouvant permettre d’atteindre les objectifs susvisés 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6637" cy="97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5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6213" y="2596289"/>
            <a:ext cx="5061398" cy="621629"/>
          </a:xfrm>
        </p:spPr>
        <p:txBody>
          <a:bodyPr>
            <a:noAutofit/>
          </a:bodyPr>
          <a:lstStyle/>
          <a:p>
            <a:pPr algn="l"/>
            <a:r>
              <a:rPr lang="fr-CI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HISTORIQUE 2013   (décembre)</a:t>
            </a:r>
            <a:endParaRPr lang="fr-FR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03537" y="3350408"/>
            <a:ext cx="11148812" cy="2908723"/>
          </a:xfrm>
        </p:spPr>
        <p:txBody>
          <a:bodyPr>
            <a:normAutofit/>
          </a:bodyPr>
          <a:lstStyle/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fr-FR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Création </a:t>
            </a:r>
            <a:r>
              <a:rPr lang="fr-FR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de l’Association  </a:t>
            </a:r>
            <a:r>
              <a:rPr lang="fr-FR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fr-FR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fr-FR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Premier Président : M. N’GUESSAN N’DRI JEROME</a:t>
            </a: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fr-FR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Elaboration des Statuts et Règlement Intérieur, en décembre </a:t>
            </a: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fr-FR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Don à l’Institut du Prof. AKE ASSI (IBAAN)- 4000 USD, environ 2.000.000 </a:t>
            </a:r>
            <a:r>
              <a:rPr lang="fr-FR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 CFA</a:t>
            </a:r>
            <a:endParaRPr lang="fr-FR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fr-CI" sz="32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6637" cy="971393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839531" y="1458835"/>
            <a:ext cx="6542469" cy="6216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I" sz="5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HISTORIQUE</a:t>
            </a:r>
            <a:endParaRPr lang="fr-FR" sz="5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580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6213" y="2596289"/>
            <a:ext cx="5061398" cy="621629"/>
          </a:xfrm>
        </p:spPr>
        <p:txBody>
          <a:bodyPr>
            <a:noAutofit/>
          </a:bodyPr>
          <a:lstStyle/>
          <a:p>
            <a:pPr algn="l"/>
            <a:r>
              <a:rPr lang="fr-CI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HISTORIQUE 2014 </a:t>
            </a:r>
            <a:endParaRPr lang="fr-FR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03537" y="3350408"/>
            <a:ext cx="11148812" cy="2908723"/>
          </a:xfrm>
        </p:spPr>
        <p:txBody>
          <a:bodyPr>
            <a:normAutofit lnSpcReduction="10000"/>
          </a:bodyPr>
          <a:lstStyle/>
          <a:p>
            <a:pPr marL="457200" lvl="0" indent="-457200" algn="l">
              <a:buFont typeface="Wingdings" panose="05000000000000000000" pitchFamily="2" charset="2"/>
              <a:buChar char="Ø"/>
            </a:pPr>
            <a:r>
              <a:rPr lang="fr-FR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Organisation conjointe de la journée pays avec la Chambre de Commerce et d’Industrie de Cote d’Ivoire (CCICI), sous le thème : </a:t>
            </a:r>
            <a:r>
              <a:rPr lang="fr-FR" sz="3200" b="1" i="1" dirty="0">
                <a:solidFill>
                  <a:schemeClr val="accent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comment importer le modèle de développement économique coréen en Côte d’Ivoire et l’y appliquer ?</a:t>
            </a:r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r>
              <a:rPr lang="fr-FR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Don de médicaments et d’équipements mobiliers au Centre de Santé Communautaire </a:t>
            </a:r>
            <a:r>
              <a:rPr lang="fr-FR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d’ABOBO-BAOULE </a:t>
            </a:r>
            <a:r>
              <a:rPr lang="fr-FR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dans la Commune </a:t>
            </a:r>
            <a:r>
              <a:rPr lang="fr-FR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d’ABOBO, </a:t>
            </a:r>
            <a:r>
              <a:rPr lang="fr-FR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District d’Abidjan, le 23 décembre 2014, </a:t>
            </a:r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r>
              <a:rPr lang="fr-FR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Organisation de l’Assemblée Générale Ordinaire de l’AIA-KOICA le 26 décembre 2014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fr-CI" sz="32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6637" cy="971393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839531" y="1458835"/>
            <a:ext cx="6542469" cy="6216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I" sz="5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HISTORIQUE</a:t>
            </a:r>
            <a:endParaRPr lang="fr-FR" sz="5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477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3537" y="2023115"/>
            <a:ext cx="5061398" cy="621629"/>
          </a:xfrm>
        </p:spPr>
        <p:txBody>
          <a:bodyPr>
            <a:noAutofit/>
          </a:bodyPr>
          <a:lstStyle/>
          <a:p>
            <a:pPr algn="l"/>
            <a:r>
              <a:rPr lang="fr-CI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HISTORIQUE 2015</a:t>
            </a:r>
            <a:endParaRPr lang="fr-FR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03536" y="2663536"/>
            <a:ext cx="11483664" cy="3595596"/>
          </a:xfrm>
        </p:spPr>
        <p:txBody>
          <a:bodyPr>
            <a:normAutofit fontScale="25000" lnSpcReduction="20000"/>
          </a:bodyPr>
          <a:lstStyle/>
          <a:p>
            <a:pPr marL="685800" lvl="0" indent="-685800" algn="l">
              <a:buFont typeface="Wingdings" panose="05000000000000000000" pitchFamily="2" charset="2"/>
              <a:buChar char="Ø"/>
            </a:pPr>
            <a:r>
              <a:rPr lang="fr-FR" sz="1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Enregistrement officiel de l'association au Ministère de l'Intérieur en </a:t>
            </a:r>
            <a:r>
              <a:rPr lang="fr-FR" sz="12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Février;</a:t>
            </a:r>
            <a:endParaRPr lang="fr-FR" sz="12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685800" lvl="0" indent="-685800" algn="l">
              <a:buFont typeface="Wingdings" panose="05000000000000000000" pitchFamily="2" charset="2"/>
              <a:buChar char="Ø"/>
            </a:pPr>
            <a:r>
              <a:rPr lang="fr-FR" sz="1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Don de 100 tables et bancs à la Direction Régionale de l’Education Nationale à Bouna, dans la région du BOUKANI (600 km d’Abidjan), nord-est du pays, le samedi 12 </a:t>
            </a:r>
            <a:r>
              <a:rPr lang="fr-FR" sz="12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septembre; </a:t>
            </a:r>
            <a:endParaRPr lang="fr-FR" sz="12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685800" lvl="0" indent="-685800" algn="l">
              <a:buFont typeface="Wingdings" panose="05000000000000000000" pitchFamily="2" charset="2"/>
              <a:buChar char="Ø"/>
            </a:pPr>
            <a:r>
              <a:rPr lang="fr-FR" sz="1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Réhabilitation de la toiture, du revêtement du sol et la peinture d’un bâtiment et de l’école maternelle de l’EPP SICOGI 2 de Bingerville, le vendredi 16 </a:t>
            </a:r>
            <a:r>
              <a:rPr lang="fr-FR" sz="12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octobre; </a:t>
            </a:r>
            <a:endParaRPr lang="fr-FR" sz="12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685800" lvl="0" indent="-685800" algn="l">
              <a:buFont typeface="Wingdings" panose="05000000000000000000" pitchFamily="2" charset="2"/>
              <a:buChar char="Ø"/>
            </a:pPr>
            <a:r>
              <a:rPr lang="fr-FR" sz="1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Création et mise en service du site web de l’AIA-KOICA; </a:t>
            </a:r>
          </a:p>
          <a:p>
            <a:pPr marL="685800" lvl="0" indent="-685800" algn="l">
              <a:buFont typeface="Wingdings" panose="05000000000000000000" pitchFamily="2" charset="2"/>
              <a:buChar char="Ø"/>
            </a:pPr>
            <a:r>
              <a:rPr lang="fr-FR" sz="1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Participation à la réunion des Directeurs Exécutifs des Associations des Stagiaires de la KOICA à Séoul, </a:t>
            </a:r>
            <a:r>
              <a:rPr lang="fr-FR" sz="12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novembre</a:t>
            </a:r>
            <a:endParaRPr lang="fr-FR" sz="12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685800" lvl="0" indent="-685800" algn="l">
              <a:buFont typeface="Wingdings" panose="05000000000000000000" pitchFamily="2" charset="2"/>
              <a:buChar char="Ø"/>
            </a:pPr>
            <a:r>
              <a:rPr lang="fr-FR" sz="1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Organisation de l’Assemblée Générale Ordinaire élective de l’AIA-KOICA le </a:t>
            </a:r>
            <a:r>
              <a:rPr lang="fr-FR" sz="12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1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18 décembre </a:t>
            </a:r>
          </a:p>
          <a:p>
            <a:pPr marL="685800" indent="-685800" algn="l">
              <a:buFont typeface="Wingdings" panose="05000000000000000000" pitchFamily="2" charset="2"/>
              <a:buChar char="Ø"/>
            </a:pPr>
            <a:endParaRPr lang="fr-CI" sz="46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6637" cy="971393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839531" y="1458835"/>
            <a:ext cx="6542469" cy="6216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I" sz="5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HISTORIQUE</a:t>
            </a:r>
            <a:endParaRPr lang="fr-FR" sz="5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65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3537" y="2023115"/>
            <a:ext cx="5061398" cy="621629"/>
          </a:xfrm>
        </p:spPr>
        <p:txBody>
          <a:bodyPr>
            <a:noAutofit/>
          </a:bodyPr>
          <a:lstStyle/>
          <a:p>
            <a:pPr algn="l"/>
            <a:r>
              <a:rPr lang="fr-CI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HISTORIQUE 2016</a:t>
            </a:r>
            <a:endParaRPr lang="fr-FR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03536" y="2663535"/>
            <a:ext cx="11483664" cy="3706091"/>
          </a:xfrm>
        </p:spPr>
        <p:txBody>
          <a:bodyPr>
            <a:normAutofit fontScale="92500" lnSpcReduction="10000"/>
          </a:bodyPr>
          <a:lstStyle/>
          <a:p>
            <a:pPr marL="685800" lvl="0" indent="-685800" algn="l">
              <a:buFont typeface="Wingdings" panose="05000000000000000000" pitchFamily="2" charset="2"/>
              <a:buChar char="Ø"/>
            </a:pPr>
            <a:r>
              <a:rPr lang="fr-FR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Construction de logements </a:t>
            </a:r>
            <a:r>
              <a:rPr lang="fr-FR" sz="32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jumélés</a:t>
            </a:r>
            <a:r>
              <a:rPr lang="fr-FR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de trois pièces et réhabilitation d’un logement de quatre pièces au profit des enseignants, </a:t>
            </a:r>
            <a:r>
              <a:rPr lang="fr-FR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dans la Région Administrative du </a:t>
            </a:r>
            <a:r>
              <a:rPr lang="fr-FR" sz="32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Gôh</a:t>
            </a:r>
            <a:r>
              <a:rPr lang="fr-FR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(département </a:t>
            </a:r>
            <a:r>
              <a:rPr lang="fr-FR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de Gagnoa </a:t>
            </a:r>
            <a:r>
              <a:rPr lang="fr-FR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285 </a:t>
            </a:r>
            <a:r>
              <a:rPr lang="fr-FR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km </a:t>
            </a:r>
            <a:r>
              <a:rPr lang="fr-FR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d’Abidjan), </a:t>
            </a:r>
            <a:r>
              <a:rPr lang="fr-FR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à</a:t>
            </a:r>
            <a:r>
              <a:rPr lang="fr-FR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l’Ecole Primaire </a:t>
            </a:r>
            <a:r>
              <a:rPr lang="fr-FR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Publique </a:t>
            </a:r>
            <a:r>
              <a:rPr lang="fr-FR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Paccolo</a:t>
            </a:r>
            <a:r>
              <a:rPr lang="fr-FR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1, situé dans le village de </a:t>
            </a:r>
            <a:r>
              <a:rPr lang="fr-FR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Kobregnoa</a:t>
            </a:r>
            <a:r>
              <a:rPr lang="fr-FR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(11 km de Gagnoa</a:t>
            </a:r>
            <a:r>
              <a:rPr lang="fr-FR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);</a:t>
            </a:r>
            <a:endParaRPr lang="fr-FR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685800" lvl="0" indent="-685800" algn="l">
              <a:buFont typeface="Wingdings" panose="05000000000000000000" pitchFamily="2" charset="2"/>
              <a:buChar char="Ø"/>
            </a:pPr>
            <a:r>
              <a:rPr lang="fr-FR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Organisation de deux Assemblées Générales;</a:t>
            </a:r>
          </a:p>
          <a:p>
            <a:pPr marL="685800" lvl="0" indent="-685800" algn="l">
              <a:buFont typeface="Wingdings" panose="05000000000000000000" pitchFamily="2" charset="2"/>
              <a:buChar char="Ø"/>
            </a:pPr>
            <a:r>
              <a:rPr lang="fr-FR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Organisation de huit réunion du Bureau Exécutif élargie aux Commissions Techniques;</a:t>
            </a:r>
          </a:p>
          <a:p>
            <a:pPr marL="685800" lvl="0" indent="-685800" algn="l">
              <a:buFont typeface="Wingdings" panose="05000000000000000000" pitchFamily="2" charset="2"/>
              <a:buChar char="Ø"/>
            </a:pPr>
            <a:r>
              <a:rPr lang="fr-FR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Organisation de missions de terrain et remise des logements aux autorités de Gagnoa, en présence de son Excellence Monsieur RHEE YONG-il, Ambassadeur de Corée en Côte d’Ivoire. </a:t>
            </a:r>
            <a:endParaRPr lang="fr-CI" sz="32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50"/>
            <a:ext cx="3086637" cy="971393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839531" y="1458835"/>
            <a:ext cx="6542469" cy="6216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I" sz="5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HISTORIQUE</a:t>
            </a:r>
            <a:endParaRPr lang="fr-FR" sz="5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328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3537" y="2023115"/>
            <a:ext cx="5061398" cy="621629"/>
          </a:xfrm>
        </p:spPr>
        <p:txBody>
          <a:bodyPr>
            <a:noAutofit/>
          </a:bodyPr>
          <a:lstStyle/>
          <a:p>
            <a:pPr algn="l"/>
            <a:r>
              <a:rPr lang="fr-CI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HISTORIQUE </a:t>
            </a:r>
            <a:r>
              <a:rPr lang="fr-CI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2017</a:t>
            </a:r>
            <a:endParaRPr lang="fr-FR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03536" y="2663536"/>
            <a:ext cx="11483664" cy="3595596"/>
          </a:xfrm>
        </p:spPr>
        <p:txBody>
          <a:bodyPr>
            <a:normAutofit fontScale="25000" lnSpcReduction="20000"/>
          </a:bodyPr>
          <a:lstStyle/>
          <a:p>
            <a:pPr marL="685800" lvl="0" indent="-685800" algn="l">
              <a:buFont typeface="Wingdings" panose="05000000000000000000" pitchFamily="2" charset="2"/>
              <a:buChar char="Ø"/>
            </a:pPr>
            <a:r>
              <a:rPr lang="fr-FR" sz="9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Soutien à l’organisation d’une activité Socio-Culturelle au Lycée Moderne d’</a:t>
            </a:r>
            <a:r>
              <a:rPr lang="fr-FR" sz="96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Aboisso</a:t>
            </a:r>
            <a:r>
              <a:rPr lang="fr-FR" sz="9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sud-est de la Côte d’Ivoire et don de 311 kits Scolaires et de récompenses aux élèves;</a:t>
            </a:r>
            <a:endParaRPr lang="fr-FR" sz="9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685800" lvl="0" indent="-685800" algn="l">
              <a:buFont typeface="Wingdings" panose="05000000000000000000" pitchFamily="2" charset="2"/>
              <a:buChar char="Ø"/>
            </a:pPr>
            <a:r>
              <a:rPr lang="fr-FR" sz="9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Don de 100 </a:t>
            </a:r>
            <a:r>
              <a:rPr lang="fr-FR" sz="9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tables-bancs, de deux kits Bureaux de Directeurs et d’un point d’eau potable au village de </a:t>
            </a:r>
            <a:r>
              <a:rPr lang="fr-FR" sz="96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Kassiguié</a:t>
            </a:r>
            <a:r>
              <a:rPr lang="fr-FR" sz="9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dans le Département d’</a:t>
            </a:r>
            <a:r>
              <a:rPr lang="fr-FR" sz="96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Agboville</a:t>
            </a:r>
            <a:r>
              <a:rPr lang="fr-FR" sz="9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sud de la Côte d’Ivoire ; </a:t>
            </a:r>
            <a:endParaRPr lang="fr-FR" sz="9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685800" lvl="0" indent="-685800" algn="l">
              <a:buFont typeface="Wingdings" panose="05000000000000000000" pitchFamily="2" charset="2"/>
              <a:buChar char="Ø"/>
            </a:pPr>
            <a:r>
              <a:rPr lang="fr-FR" sz="9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Don de 200 kits scolaire au village d’</a:t>
            </a:r>
            <a:r>
              <a:rPr lang="fr-FR" sz="96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Ogoudou</a:t>
            </a:r>
            <a:r>
              <a:rPr lang="fr-FR" sz="9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(EPP PAHIA 1 et 2), dans le département de </a:t>
            </a:r>
            <a:r>
              <a:rPr lang="fr-FR" sz="9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</a:t>
            </a:r>
            <a:r>
              <a:rPr lang="fr-FR" sz="9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ivo, sud de la Côte d’Ivoire</a:t>
            </a:r>
            <a:r>
              <a:rPr lang="fr-FR" sz="9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; </a:t>
            </a:r>
            <a:endParaRPr lang="fr-FR" sz="9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685800" lvl="0" indent="-685800" algn="l">
              <a:buFont typeface="Wingdings" panose="05000000000000000000" pitchFamily="2" charset="2"/>
              <a:buChar char="Ø"/>
            </a:pPr>
            <a:r>
              <a:rPr lang="fr-FR" sz="9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Opération de salubrité au Parc National du Banco à Abidjan et </a:t>
            </a:r>
            <a:r>
              <a:rPr lang="fr-FR" sz="96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planting</a:t>
            </a:r>
            <a:r>
              <a:rPr lang="fr-FR" sz="9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d’arbre à la réserve de Dalhia Fleur à Bingerville, Banlieue d’Abidjan</a:t>
            </a:r>
            <a:r>
              <a:rPr lang="fr-FR" sz="9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; </a:t>
            </a:r>
            <a:endParaRPr lang="fr-FR" sz="9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685800" lvl="0" indent="-685800" algn="l">
              <a:buFont typeface="Wingdings" panose="05000000000000000000" pitchFamily="2" charset="2"/>
              <a:buChar char="Ø"/>
            </a:pPr>
            <a:r>
              <a:rPr lang="fr-FR" sz="9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Organisation d’une sortie détente, couplée de l’AG1 et d’une session d’échanges d’expériences (</a:t>
            </a:r>
            <a:r>
              <a:rPr lang="fr-FR" sz="96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kwnoledge</a:t>
            </a:r>
            <a:r>
              <a:rPr lang="fr-FR" sz="9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sharing) dans la cité balnéaire de </a:t>
            </a:r>
            <a:r>
              <a:rPr lang="fr-FR" sz="96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Jacqueville</a:t>
            </a:r>
            <a:r>
              <a:rPr lang="fr-FR" sz="9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au nord d'Abidjan;</a:t>
            </a:r>
            <a:endParaRPr lang="fr-FR" sz="9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685800" lvl="0" indent="-685800" algn="l">
              <a:buFont typeface="Wingdings" panose="05000000000000000000" pitchFamily="2" charset="2"/>
              <a:buChar char="Ø"/>
            </a:pPr>
            <a:r>
              <a:rPr lang="fr-FR" sz="9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Organisation de 6 réunions du Bureau Exécutif et de l’Assemblée Générale Ordinaire, avec élection de la nouvelle Présidente de l’Association, </a:t>
            </a:r>
            <a:r>
              <a:rPr lang="fr-FR" sz="9600" b="1" u="sng" dirty="0" smtClean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Mme Aline OGBA</a:t>
            </a:r>
            <a:endParaRPr lang="fr-FR" sz="9600" b="1" u="sng" dirty="0">
              <a:solidFill>
                <a:schemeClr val="accent2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685800" indent="-685800" algn="l">
              <a:buFont typeface="Wingdings" panose="05000000000000000000" pitchFamily="2" charset="2"/>
              <a:buChar char="Ø"/>
            </a:pPr>
            <a:endParaRPr lang="fr-CI" sz="46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6637" cy="971393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839531" y="1458835"/>
            <a:ext cx="6542469" cy="6216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I" sz="5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HISTORIQUE</a:t>
            </a:r>
            <a:endParaRPr lang="fr-FR" sz="5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4031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45204" y="3629452"/>
            <a:ext cx="11483664" cy="646334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fr-CI" sz="36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L’ASSEMBLEE GENERALE</a:t>
            </a:r>
            <a:endParaRPr lang="fr-FR" sz="3600" b="1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7" y="0"/>
            <a:ext cx="3086637" cy="971393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916805" y="1808746"/>
            <a:ext cx="6542469" cy="6216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I" sz="5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ORGANISATION DE L’ AIAK</a:t>
            </a:r>
            <a:endParaRPr lang="fr-FR" sz="5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545204" y="4510986"/>
            <a:ext cx="11483664" cy="646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fr-CI" sz="36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LE BUREAU EXECUTIF</a:t>
            </a:r>
            <a:endParaRPr lang="fr-FR" sz="3600" b="1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545204" y="5417225"/>
            <a:ext cx="11483664" cy="646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fr-CI" sz="36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LE COMMISSARIAT AUX COMPTES</a:t>
            </a:r>
            <a:endParaRPr lang="fr-FR" sz="3600" b="1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72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778</Words>
  <Application>Microsoft Office PowerPoint</Application>
  <PresentationFormat>Grand écran</PresentationFormat>
  <Paragraphs>108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5" baseType="lpstr">
      <vt:lpstr>Algerian</vt:lpstr>
      <vt:lpstr>Arabic Typesetting</vt:lpstr>
      <vt:lpstr>Arial</vt:lpstr>
      <vt:lpstr>Arial Black</vt:lpstr>
      <vt:lpstr>Calibri</vt:lpstr>
      <vt:lpstr>Calibri Light</vt:lpstr>
      <vt:lpstr>Times New Roman</vt:lpstr>
      <vt:lpstr>Wingdings</vt:lpstr>
      <vt:lpstr>Thème Office</vt:lpstr>
      <vt:lpstr>Présentation PowerPoint</vt:lpstr>
      <vt:lpstr>Présentation PowerPoint</vt:lpstr>
      <vt:lpstr>OBJECTIF</vt:lpstr>
      <vt:lpstr>HISTORIQUE 2013   (décembre)</vt:lpstr>
      <vt:lpstr>HISTORIQUE 2014 </vt:lpstr>
      <vt:lpstr>HISTORIQUE 2015</vt:lpstr>
      <vt:lpstr>HISTORIQUE 2016</vt:lpstr>
      <vt:lpstr>HISTORIQUE 2017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arnaud</dc:creator>
  <cp:lastModifiedBy>Henri Danon</cp:lastModifiedBy>
  <cp:revision>67</cp:revision>
  <dcterms:created xsi:type="dcterms:W3CDTF">2016-06-28T09:21:39Z</dcterms:created>
  <dcterms:modified xsi:type="dcterms:W3CDTF">2017-11-17T10:01:59Z</dcterms:modified>
</cp:coreProperties>
</file>