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handoutMasterIdLst>
    <p:handoutMasterId r:id="rId21"/>
  </p:handoutMasterIdLst>
  <p:sldIdLst>
    <p:sldId id="289" r:id="rId2"/>
    <p:sldId id="287" r:id="rId3"/>
    <p:sldId id="288" r:id="rId4"/>
    <p:sldId id="290" r:id="rId5"/>
    <p:sldId id="285" r:id="rId6"/>
    <p:sldId id="286" r:id="rId7"/>
    <p:sldId id="257" r:id="rId8"/>
    <p:sldId id="258" r:id="rId9"/>
    <p:sldId id="259" r:id="rId10"/>
    <p:sldId id="263" r:id="rId11"/>
    <p:sldId id="279" r:id="rId12"/>
    <p:sldId id="280" r:id="rId13"/>
    <p:sldId id="281" r:id="rId14"/>
    <p:sldId id="267" r:id="rId15"/>
    <p:sldId id="268" r:id="rId16"/>
    <p:sldId id="266" r:id="rId17"/>
    <p:sldId id="283" r:id="rId18"/>
    <p:sldId id="270"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3452" autoAdjust="0"/>
  </p:normalViewPr>
  <p:slideViewPr>
    <p:cSldViewPr snapToGrid="0">
      <p:cViewPr varScale="1">
        <p:scale>
          <a:sx n="58" d="100"/>
          <a:sy n="58" d="100"/>
        </p:scale>
        <p:origin x="1140" y="42"/>
      </p:cViewPr>
      <p:guideLst>
        <p:guide orient="horz" pos="2160"/>
        <p:guide pos="3840"/>
      </p:guideLst>
    </p:cSldViewPr>
  </p:slideViewPr>
  <p:notesTextViewPr>
    <p:cViewPr>
      <p:scale>
        <a:sx n="1" d="1"/>
        <a:sy n="1" d="1"/>
      </p:scale>
      <p:origin x="0" y="0"/>
    </p:cViewPr>
  </p:notesTextViewPr>
  <p:notesViewPr>
    <p:cSldViewPr snapToGrid="0">
      <p:cViewPr varScale="1">
        <p:scale>
          <a:sx n="54" d="100"/>
          <a:sy n="54" d="100"/>
        </p:scale>
        <p:origin x="282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EC3A361-5564-475F-9846-4B00CE2C6D8E}" type="datetimeFigureOut">
              <a:rPr lang="en-US" smtClean="0"/>
              <a:t>7/20/2018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A7FA14-137A-4930-B9FC-4437D22EA0D6}" type="slidenum">
              <a:rPr lang="en-US" smtClean="0"/>
              <a:t>‹N°›</a:t>
            </a:fld>
            <a:endParaRPr lang="en-US"/>
          </a:p>
        </p:txBody>
      </p:sp>
    </p:spTree>
    <p:extLst>
      <p:ext uri="{BB962C8B-B14F-4D97-AF65-F5344CB8AC3E}">
        <p14:creationId xmlns:p14="http://schemas.microsoft.com/office/powerpoint/2010/main" val="42217940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FCD0F9-CBD0-4F19-9A35-56DBC051E559}" type="datetimeFigureOut">
              <a:rPr lang="en-US" smtClean="0"/>
              <a:t>7/20/2018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723B28-9B34-4C5F-881F-A0EB2FDEC0D6}" type="slidenum">
              <a:rPr lang="en-US" smtClean="0"/>
              <a:t>‹N°›</a:t>
            </a:fld>
            <a:endParaRPr lang="en-US"/>
          </a:p>
        </p:txBody>
      </p:sp>
    </p:spTree>
    <p:extLst>
      <p:ext uri="{BB962C8B-B14F-4D97-AF65-F5344CB8AC3E}">
        <p14:creationId xmlns:p14="http://schemas.microsoft.com/office/powerpoint/2010/main" val="31530448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dirty="0" smtClean="0"/>
              <a:t>- Recruiting officials</a:t>
            </a:r>
          </a:p>
          <a:p>
            <a:r>
              <a:rPr lang="en-US" dirty="0" smtClean="0"/>
              <a:t>- Manage the career, pensions and occupational risks of civil servants</a:t>
            </a:r>
          </a:p>
          <a:p>
            <a:r>
              <a:rPr lang="en-US" dirty="0" smtClean="0"/>
              <a:t>- Ensure speed, transparency, and efficiency in the execution of the public service</a:t>
            </a:r>
            <a:endParaRPr lang="en-US" dirty="0"/>
          </a:p>
        </p:txBody>
      </p:sp>
      <p:sp>
        <p:nvSpPr>
          <p:cNvPr id="4" name="Espace réservé du numéro de diapositive 3"/>
          <p:cNvSpPr>
            <a:spLocks noGrp="1"/>
          </p:cNvSpPr>
          <p:nvPr>
            <p:ph type="sldNum" sz="quarter" idx="10"/>
          </p:nvPr>
        </p:nvSpPr>
        <p:spPr/>
        <p:txBody>
          <a:bodyPr/>
          <a:lstStyle/>
          <a:p>
            <a:fld id="{1E723B28-9B34-4C5F-881F-A0EB2FDEC0D6}" type="slidenum">
              <a:rPr lang="en-US" smtClean="0"/>
              <a:t>5</a:t>
            </a:fld>
            <a:endParaRPr lang="en-US"/>
          </a:p>
        </p:txBody>
      </p:sp>
    </p:spTree>
    <p:extLst>
      <p:ext uri="{BB962C8B-B14F-4D97-AF65-F5344CB8AC3E}">
        <p14:creationId xmlns:p14="http://schemas.microsoft.com/office/powerpoint/2010/main" val="31957710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1E723B28-9B34-4C5F-881F-A0EB2FDEC0D6}" type="slidenum">
              <a:rPr lang="en-US" smtClean="0"/>
              <a:t>6</a:t>
            </a:fld>
            <a:endParaRPr lang="en-US"/>
          </a:p>
        </p:txBody>
      </p:sp>
    </p:spTree>
    <p:extLst>
      <p:ext uri="{BB962C8B-B14F-4D97-AF65-F5344CB8AC3E}">
        <p14:creationId xmlns:p14="http://schemas.microsoft.com/office/powerpoint/2010/main" val="20087250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dirty="0" smtClean="0"/>
              <a:t>Ineffectiveness in the processing of applications</a:t>
            </a:r>
          </a:p>
          <a:p>
            <a:r>
              <a:rPr lang="en-US" dirty="0" smtClean="0"/>
              <a:t>Corruption to speed up the processing of requests</a:t>
            </a:r>
          </a:p>
          <a:p>
            <a:r>
              <a:rPr lang="en-US" dirty="0" smtClean="0"/>
              <a:t>Opacity in the treatment of the requests, it is impossible to know at any moment the evolution of our request</a:t>
            </a:r>
            <a:endParaRPr lang="en-US" dirty="0"/>
          </a:p>
        </p:txBody>
      </p:sp>
      <p:sp>
        <p:nvSpPr>
          <p:cNvPr id="4" name="Espace réservé du numéro de diapositive 3"/>
          <p:cNvSpPr>
            <a:spLocks noGrp="1"/>
          </p:cNvSpPr>
          <p:nvPr>
            <p:ph type="sldNum" sz="quarter" idx="10"/>
          </p:nvPr>
        </p:nvSpPr>
        <p:spPr/>
        <p:txBody>
          <a:bodyPr/>
          <a:lstStyle/>
          <a:p>
            <a:fld id="{1E723B28-9B34-4C5F-881F-A0EB2FDEC0D6}" type="slidenum">
              <a:rPr lang="en-US" smtClean="0"/>
              <a:t>7</a:t>
            </a:fld>
            <a:endParaRPr lang="en-US"/>
          </a:p>
        </p:txBody>
      </p:sp>
    </p:spTree>
    <p:extLst>
      <p:ext uri="{BB962C8B-B14F-4D97-AF65-F5344CB8AC3E}">
        <p14:creationId xmlns:p14="http://schemas.microsoft.com/office/powerpoint/2010/main" val="2707585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err="1" smtClean="0"/>
              <a:t>Legal</a:t>
            </a:r>
            <a:r>
              <a:rPr lang="fr-FR" dirty="0" smtClean="0"/>
              <a:t> </a:t>
            </a:r>
            <a:r>
              <a:rPr lang="en-US" sz="1200" dirty="0" smtClean="0"/>
              <a:t>provisions are insufficient to promote </a:t>
            </a:r>
            <a:r>
              <a:rPr lang="en-US" sz="1200" dirty="0" err="1" smtClean="0"/>
              <a:t>Onine</a:t>
            </a:r>
            <a:r>
              <a:rPr lang="en-US" sz="1200" baseline="0" dirty="0" smtClean="0"/>
              <a:t> services</a:t>
            </a:r>
          </a:p>
          <a:p>
            <a:r>
              <a:rPr lang="en-US" sz="1200" dirty="0" smtClean="0"/>
              <a:t>leadership of the online service delivery structure is not strong</a:t>
            </a:r>
            <a:endParaRPr lang="en-US" dirty="0"/>
          </a:p>
        </p:txBody>
      </p:sp>
      <p:sp>
        <p:nvSpPr>
          <p:cNvPr id="4" name="Espace réservé du numéro de diapositive 3"/>
          <p:cNvSpPr>
            <a:spLocks noGrp="1"/>
          </p:cNvSpPr>
          <p:nvPr>
            <p:ph type="sldNum" sz="quarter" idx="10"/>
          </p:nvPr>
        </p:nvSpPr>
        <p:spPr/>
        <p:txBody>
          <a:bodyPr/>
          <a:lstStyle/>
          <a:p>
            <a:fld id="{1E723B28-9B34-4C5F-881F-A0EB2FDEC0D6}" type="slidenum">
              <a:rPr lang="en-US" smtClean="0"/>
              <a:t>10</a:t>
            </a:fld>
            <a:endParaRPr lang="en-US"/>
          </a:p>
        </p:txBody>
      </p:sp>
    </p:spTree>
    <p:extLst>
      <p:ext uri="{BB962C8B-B14F-4D97-AF65-F5344CB8AC3E}">
        <p14:creationId xmlns:p14="http://schemas.microsoft.com/office/powerpoint/2010/main" val="24978893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sz="1200" dirty="0" smtClean="0"/>
              <a:t>technical skills of the agents in charge online services are not updated</a:t>
            </a:r>
          </a:p>
          <a:p>
            <a:r>
              <a:rPr lang="en-US" sz="1200" dirty="0" smtClean="0"/>
              <a:t>Current</a:t>
            </a:r>
            <a:r>
              <a:rPr lang="en-US" sz="1200" baseline="0" dirty="0" smtClean="0"/>
              <a:t> </a:t>
            </a:r>
            <a:r>
              <a:rPr lang="en-US" sz="1200" dirty="0" smtClean="0"/>
              <a:t>Service delivery time is long  and can not be predicted</a:t>
            </a:r>
          </a:p>
          <a:p>
            <a:endParaRPr lang="en-US" dirty="0"/>
          </a:p>
        </p:txBody>
      </p:sp>
      <p:sp>
        <p:nvSpPr>
          <p:cNvPr id="4" name="Espace réservé du numéro de diapositive 3"/>
          <p:cNvSpPr>
            <a:spLocks noGrp="1"/>
          </p:cNvSpPr>
          <p:nvPr>
            <p:ph type="sldNum" sz="quarter" idx="10"/>
          </p:nvPr>
        </p:nvSpPr>
        <p:spPr/>
        <p:txBody>
          <a:bodyPr/>
          <a:lstStyle/>
          <a:p>
            <a:fld id="{1E723B28-9B34-4C5F-881F-A0EB2FDEC0D6}" type="slidenum">
              <a:rPr lang="en-US" smtClean="0"/>
              <a:t>11</a:t>
            </a:fld>
            <a:endParaRPr lang="en-US"/>
          </a:p>
        </p:txBody>
      </p:sp>
    </p:spTree>
    <p:extLst>
      <p:ext uri="{BB962C8B-B14F-4D97-AF65-F5344CB8AC3E}">
        <p14:creationId xmlns:p14="http://schemas.microsoft.com/office/powerpoint/2010/main" val="6618218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Tx/>
              <a:buChar char="-"/>
            </a:pPr>
            <a:r>
              <a:rPr lang="fr-FR" b="1" dirty="0" smtClean="0"/>
              <a:t>Plan</a:t>
            </a:r>
            <a:endParaRPr lang="en-US" b="1" dirty="0" smtClean="0"/>
          </a:p>
          <a:p>
            <a:pPr marL="628650" lvl="1" indent="-171450">
              <a:buFontTx/>
              <a:buChar char="-"/>
            </a:pPr>
            <a:r>
              <a:rPr lang="en-US" dirty="0" smtClean="0"/>
              <a:t>since 1960 seven plans have been implemented to improve the use of ICTs in public services in South Korea</a:t>
            </a:r>
          </a:p>
          <a:p>
            <a:pPr marL="457200" lvl="1" indent="0">
              <a:buFontTx/>
              <a:buNone/>
            </a:pPr>
            <a:endParaRPr lang="en-US" dirty="0" smtClean="0"/>
          </a:p>
          <a:p>
            <a:pPr marL="0" indent="0">
              <a:buFontTx/>
              <a:buNone/>
            </a:pPr>
            <a:r>
              <a:rPr lang="fr-FR" sz="1200" b="1" kern="1200" dirty="0" smtClean="0">
                <a:solidFill>
                  <a:schemeClr val="tx1"/>
                </a:solidFill>
                <a:effectLst/>
                <a:latin typeface="+mn-lt"/>
                <a:ea typeface="+mn-ea"/>
                <a:cs typeface="+mn-cs"/>
              </a:rPr>
              <a:t>Provisions</a:t>
            </a:r>
            <a:endParaRPr lang="en-US" sz="1200" b="1" kern="1200" dirty="0" smtClean="0">
              <a:solidFill>
                <a:schemeClr val="tx1"/>
              </a:solidFill>
              <a:effectLst/>
              <a:latin typeface="+mn-lt"/>
              <a:ea typeface="+mn-ea"/>
              <a:cs typeface="+mn-cs"/>
            </a:endParaRPr>
          </a:p>
          <a:p>
            <a:pPr marL="171450" indent="-171450">
              <a:buFontTx/>
              <a:buChar char="-"/>
            </a:pPr>
            <a:r>
              <a:rPr lang="en-US" sz="1200" b="1" kern="1200" dirty="0" smtClean="0">
                <a:solidFill>
                  <a:schemeClr val="tx1"/>
                </a:solidFill>
                <a:effectLst/>
                <a:latin typeface="+mn-lt"/>
                <a:ea typeface="+mn-ea"/>
                <a:cs typeface="+mn-cs"/>
              </a:rPr>
              <a:t>Data Protection Act (1998):</a:t>
            </a:r>
            <a:r>
              <a:rPr lang="en-US" sz="1200" kern="1200" dirty="0" smtClean="0">
                <a:solidFill>
                  <a:schemeClr val="tx1"/>
                </a:solidFill>
                <a:effectLst/>
                <a:latin typeface="+mn-lt"/>
                <a:ea typeface="+mn-ea"/>
                <a:cs typeface="+mn-cs"/>
              </a:rPr>
              <a:t> It lays down rules for the way organizations have to treat personal data and information that apply to paper-based and electronic records. In UK</a:t>
            </a:r>
          </a:p>
          <a:p>
            <a:pPr marL="171450" indent="-171450">
              <a:buFontTx/>
              <a:buChar char="-"/>
            </a:pPr>
            <a:r>
              <a:rPr lang="en-US" sz="1200" b="1" kern="1200" dirty="0" smtClean="0">
                <a:solidFill>
                  <a:schemeClr val="tx1"/>
                </a:solidFill>
                <a:effectLst/>
                <a:latin typeface="+mn-lt"/>
                <a:ea typeface="+mn-ea"/>
                <a:cs typeface="+mn-cs"/>
              </a:rPr>
              <a:t>Public Contracts Regulations (2006):</a:t>
            </a:r>
            <a:r>
              <a:rPr lang="en-US" sz="1200" kern="1200" dirty="0" smtClean="0">
                <a:solidFill>
                  <a:schemeClr val="tx1"/>
                </a:solidFill>
                <a:effectLst/>
                <a:latin typeface="+mn-lt"/>
                <a:ea typeface="+mn-ea"/>
                <a:cs typeface="+mn-cs"/>
              </a:rPr>
              <a:t> The use of electronic means in the public procurement process is regulated by the Public Contracts Regulations 2006 </a:t>
            </a:r>
          </a:p>
          <a:p>
            <a:pPr marL="0" indent="0">
              <a:buFontTx/>
              <a:buNone/>
            </a:pPr>
            <a:endParaRPr lang="fr-FR" sz="1200" kern="1200" dirty="0" smtClean="0">
              <a:solidFill>
                <a:schemeClr val="tx1"/>
              </a:solidFill>
              <a:effectLst/>
              <a:latin typeface="+mn-lt"/>
              <a:ea typeface="+mn-ea"/>
              <a:cs typeface="+mn-cs"/>
            </a:endParaRPr>
          </a:p>
          <a:p>
            <a:pPr marL="0" indent="0">
              <a:buFontTx/>
              <a:buNone/>
            </a:pPr>
            <a:r>
              <a:rPr lang="fr-FR" sz="1200" b="1" kern="1200" dirty="0" smtClean="0">
                <a:solidFill>
                  <a:schemeClr val="tx1"/>
                </a:solidFill>
                <a:effectLst/>
                <a:latin typeface="+mn-lt"/>
                <a:ea typeface="+mn-ea"/>
                <a:cs typeface="+mn-cs"/>
              </a:rPr>
              <a:t>Service for </a:t>
            </a:r>
            <a:r>
              <a:rPr lang="fr-FR" sz="1200" b="1" kern="1200" dirty="0" err="1" smtClean="0">
                <a:solidFill>
                  <a:schemeClr val="tx1"/>
                </a:solidFill>
                <a:effectLst/>
                <a:latin typeface="+mn-lt"/>
                <a:ea typeface="+mn-ea"/>
                <a:cs typeface="+mn-cs"/>
              </a:rPr>
              <a:t>citizen</a:t>
            </a:r>
            <a:endParaRPr lang="fr-FR" sz="1200" b="1" kern="1200" dirty="0" smtClean="0">
              <a:solidFill>
                <a:schemeClr val="tx1"/>
              </a:solidFill>
              <a:effectLst/>
              <a:latin typeface="+mn-lt"/>
              <a:ea typeface="+mn-ea"/>
              <a:cs typeface="+mn-cs"/>
            </a:endParaRPr>
          </a:p>
          <a:p>
            <a:pPr marL="0" indent="0">
              <a:buFontTx/>
              <a:buNone/>
            </a:pPr>
            <a:r>
              <a:rPr lang="en-US" sz="1200" kern="1200" dirty="0" smtClean="0">
                <a:solidFill>
                  <a:schemeClr val="tx1"/>
                </a:solidFill>
                <a:effectLst/>
                <a:latin typeface="+mn-lt"/>
                <a:ea typeface="+mn-ea"/>
                <a:cs typeface="+mn-cs"/>
              </a:rPr>
              <a:t>-</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Government 3.0 is to make the government more service-oriented, competent, and transparent, thus pursuing the happiness of citizens. (Chung, 2015).</a:t>
            </a:r>
            <a:endParaRPr lang="en-US" dirty="0"/>
          </a:p>
        </p:txBody>
      </p:sp>
      <p:sp>
        <p:nvSpPr>
          <p:cNvPr id="4" name="Espace réservé du numéro de diapositive 3"/>
          <p:cNvSpPr>
            <a:spLocks noGrp="1"/>
          </p:cNvSpPr>
          <p:nvPr>
            <p:ph type="sldNum" sz="quarter" idx="10"/>
          </p:nvPr>
        </p:nvSpPr>
        <p:spPr/>
        <p:txBody>
          <a:bodyPr/>
          <a:lstStyle/>
          <a:p>
            <a:fld id="{1E723B28-9B34-4C5F-881F-A0EB2FDEC0D6}" type="slidenum">
              <a:rPr lang="en-US" smtClean="0"/>
              <a:t>12</a:t>
            </a:fld>
            <a:endParaRPr lang="en-US"/>
          </a:p>
        </p:txBody>
      </p:sp>
    </p:spTree>
    <p:extLst>
      <p:ext uri="{BB962C8B-B14F-4D97-AF65-F5344CB8AC3E}">
        <p14:creationId xmlns:p14="http://schemas.microsoft.com/office/powerpoint/2010/main" val="36301593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sz="1200" b="1" kern="1200" dirty="0" smtClean="0">
                <a:solidFill>
                  <a:schemeClr val="tx1"/>
                </a:solidFill>
                <a:effectLst/>
                <a:latin typeface="+mn-lt"/>
                <a:ea typeface="+mn-ea"/>
                <a:cs typeface="+mn-cs"/>
              </a:rPr>
              <a:t>Plan for delivery services</a:t>
            </a:r>
            <a:r>
              <a:rPr lang="en-US" sz="1200" kern="1200" dirty="0" smtClean="0">
                <a:solidFill>
                  <a:schemeClr val="tx1"/>
                </a:solidFill>
                <a:effectLst/>
                <a:latin typeface="+mn-lt"/>
                <a:ea typeface="+mn-ea"/>
                <a:cs typeface="+mn-cs"/>
              </a:rPr>
              <a:t>: it explicitly describes all the actions and reforms to be implemented. This plan includes all the axes of public service online delivery</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Legal Provisions:</a:t>
            </a:r>
            <a:r>
              <a:rPr lang="en-US" sz="1200" kern="1200" dirty="0" smtClean="0">
                <a:solidFill>
                  <a:schemeClr val="tx1"/>
                </a:solidFill>
                <a:effectLst/>
                <a:latin typeface="+mn-lt"/>
                <a:ea typeface="+mn-ea"/>
                <a:cs typeface="+mn-cs"/>
              </a:rPr>
              <a:t> laws or legal action that will improve the quality of online services. These laws or provisions will make it possible to guarantee the execution of all online service delivery procedures, to guarantee the security and confidentiality of the information collected during the processing of user requests.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Collaboration Tools</a:t>
            </a:r>
            <a:r>
              <a:rPr lang="en-US" sz="1200" kern="1200" dirty="0" smtClean="0">
                <a:solidFill>
                  <a:schemeClr val="tx1"/>
                </a:solidFill>
                <a:effectLst/>
                <a:latin typeface="+mn-lt"/>
                <a:ea typeface="+mn-ea"/>
                <a:cs typeface="+mn-cs"/>
              </a:rPr>
              <a:t>: Collaboration tools are intended to foster data exchange with other departmental structures and private sector actors involved in the ICT and public services sector.</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Capacity building:</a:t>
            </a:r>
            <a:r>
              <a:rPr lang="en-US" sz="1200" kern="1200" dirty="0" smtClean="0">
                <a:solidFill>
                  <a:schemeClr val="tx1"/>
                </a:solidFill>
                <a:effectLst/>
                <a:latin typeface="+mn-lt"/>
                <a:ea typeface="+mn-ea"/>
                <a:cs typeface="+mn-cs"/>
              </a:rPr>
              <a:t> this initiative will update the Department's technical and material skills. The agents of the ministry in charge of the on-line services will be trained in the new techniques of their profession.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Software development:</a:t>
            </a:r>
            <a:r>
              <a:rPr lang="en-US" sz="1200" kern="1200" dirty="0" smtClean="0">
                <a:solidFill>
                  <a:schemeClr val="tx1"/>
                </a:solidFill>
                <a:effectLst/>
                <a:latin typeface="+mn-lt"/>
                <a:ea typeface="+mn-ea"/>
                <a:cs typeface="+mn-cs"/>
              </a:rPr>
              <a:t> this initiative will consist of implementing software tools to provide an online service. It will consist of two types of tools. Namely business software and control software.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Other Ministry or structure:</a:t>
            </a:r>
            <a:r>
              <a:rPr lang="en-US" sz="1200" kern="1200" dirty="0" smtClean="0">
                <a:solidFill>
                  <a:schemeClr val="tx1"/>
                </a:solidFill>
                <a:effectLst/>
                <a:latin typeface="+mn-lt"/>
                <a:ea typeface="+mn-ea"/>
                <a:cs typeface="+mn-cs"/>
              </a:rPr>
              <a:t> this entity will be composed of all the structures involved at both technical and financial level</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Integrated Web Platform:</a:t>
            </a:r>
            <a:r>
              <a:rPr lang="en-US" sz="1200" kern="1200" dirty="0" smtClean="0">
                <a:solidFill>
                  <a:schemeClr val="tx1"/>
                </a:solidFill>
                <a:effectLst/>
                <a:latin typeface="+mn-lt"/>
                <a:ea typeface="+mn-ea"/>
                <a:cs typeface="+mn-cs"/>
              </a:rPr>
              <a:t> it is the web interface that will exist between users of online services and the Ministry </a:t>
            </a:r>
          </a:p>
          <a:p>
            <a:endParaRPr lang="en-US" dirty="0"/>
          </a:p>
        </p:txBody>
      </p:sp>
      <p:sp>
        <p:nvSpPr>
          <p:cNvPr id="4" name="Espace réservé du numéro de diapositive 3"/>
          <p:cNvSpPr>
            <a:spLocks noGrp="1"/>
          </p:cNvSpPr>
          <p:nvPr>
            <p:ph type="sldNum" sz="quarter" idx="10"/>
          </p:nvPr>
        </p:nvSpPr>
        <p:spPr/>
        <p:txBody>
          <a:bodyPr/>
          <a:lstStyle/>
          <a:p>
            <a:fld id="{1E723B28-9B34-4C5F-881F-A0EB2FDEC0D6}" type="slidenum">
              <a:rPr lang="en-US" smtClean="0"/>
              <a:t>13</a:t>
            </a:fld>
            <a:endParaRPr lang="en-US"/>
          </a:p>
        </p:txBody>
      </p:sp>
    </p:spTree>
    <p:extLst>
      <p:ext uri="{BB962C8B-B14F-4D97-AF65-F5344CB8AC3E}">
        <p14:creationId xmlns:p14="http://schemas.microsoft.com/office/powerpoint/2010/main" val="33059820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This study shows several positive and negative factors in the implementation of online services within this Ministry:</a:t>
            </a:r>
          </a:p>
          <a:p>
            <a:endParaRPr lang="en-US" dirty="0"/>
          </a:p>
        </p:txBody>
      </p:sp>
      <p:sp>
        <p:nvSpPr>
          <p:cNvPr id="4" name="Slide Number Placeholder 3"/>
          <p:cNvSpPr>
            <a:spLocks noGrp="1"/>
          </p:cNvSpPr>
          <p:nvPr>
            <p:ph type="sldNum" sz="quarter" idx="10"/>
          </p:nvPr>
        </p:nvSpPr>
        <p:spPr/>
        <p:txBody>
          <a:bodyPr/>
          <a:lstStyle/>
          <a:p>
            <a:fld id="{1E723B28-9B34-4C5F-881F-A0EB2FDEC0D6}" type="slidenum">
              <a:rPr lang="en-US" smtClean="0"/>
              <a:t>14</a:t>
            </a:fld>
            <a:endParaRPr lang="en-US"/>
          </a:p>
        </p:txBody>
      </p:sp>
    </p:spTree>
    <p:extLst>
      <p:ext uri="{BB962C8B-B14F-4D97-AF65-F5344CB8AC3E}">
        <p14:creationId xmlns:p14="http://schemas.microsoft.com/office/powerpoint/2010/main" val="3683828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7" name="Group 6"/>
          <p:cNvGrpSpPr/>
          <p:nvPr/>
        </p:nvGrpSpPr>
        <p:grpSpPr>
          <a:xfrm rot="10800000">
            <a:off x="-14980" y="-4"/>
            <a:ext cx="12206979" cy="6972301"/>
            <a:chOff x="0" y="-114299"/>
            <a:chExt cx="12192002" cy="6972301"/>
          </a:xfrm>
        </p:grpSpPr>
        <p:cxnSp>
          <p:nvCxnSpPr>
            <p:cNvPr id="32" name="Straight Connector 31"/>
            <p:cNvCxnSpPr/>
            <p:nvPr/>
          </p:nvCxnSpPr>
          <p:spPr>
            <a:xfrm rot="10800000" flipV="1">
              <a:off x="10590211" y="190498"/>
              <a:ext cx="1601791" cy="6667502"/>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10800000" flipV="1">
              <a:off x="11606242" y="3681410"/>
              <a:ext cx="582583" cy="307075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10781755" y="-114299"/>
              <a:ext cx="1291520"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10590212" y="-8465"/>
              <a:ext cx="160178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134849" y="3048000"/>
              <a:ext cx="2057151"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10671822" y="-8465"/>
              <a:ext cx="1517003"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1149603" y="-8466"/>
              <a:ext cx="1039221"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558113"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4" name="Date Placeholder 3"/>
          <p:cNvSpPr>
            <a:spLocks noGrp="1"/>
          </p:cNvSpPr>
          <p:nvPr>
            <p:ph type="dt" sz="half" idx="10"/>
          </p:nvPr>
        </p:nvSpPr>
        <p:spPr/>
        <p:txBody>
          <a:bodyPr/>
          <a:lstStyle/>
          <a:p>
            <a:fld id="{71FCFA9A-E27C-488C-AD2A-7A1A7FDA687F}" type="datetimeFigureOut">
              <a:rPr lang="en-US" smtClean="0"/>
              <a:t>7/20/2018</a:t>
            </a:fld>
            <a:endParaRPr lang="en-US"/>
          </a:p>
        </p:txBody>
      </p:sp>
      <p:sp>
        <p:nvSpPr>
          <p:cNvPr id="6" name="Slide Number Placeholder 5"/>
          <p:cNvSpPr>
            <a:spLocks noGrp="1"/>
          </p:cNvSpPr>
          <p:nvPr>
            <p:ph type="sldNum" sz="quarter" idx="12"/>
          </p:nvPr>
        </p:nvSpPr>
        <p:spPr/>
        <p:txBody>
          <a:bodyPr/>
          <a:lstStyle/>
          <a:p>
            <a:fld id="{DCA797FE-4DB1-461E-A89A-2A81C49185BC}" type="slidenum">
              <a:rPr lang="en-US" smtClean="0"/>
              <a:t>‹N°›</a:t>
            </a:fld>
            <a:endParaRPr lang="en-US"/>
          </a:p>
        </p:txBody>
      </p:sp>
    </p:spTree>
    <p:extLst>
      <p:ext uri="{BB962C8B-B14F-4D97-AF65-F5344CB8AC3E}">
        <p14:creationId xmlns:p14="http://schemas.microsoft.com/office/powerpoint/2010/main" val="48524651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1FCFA9A-E27C-488C-AD2A-7A1A7FDA687F}" type="datetimeFigureOut">
              <a:rPr lang="en-US" smtClean="0"/>
              <a:t>7/20/2018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A797FE-4DB1-461E-A89A-2A81C49185BC}" type="slidenum">
              <a:rPr lang="en-US" smtClean="0"/>
              <a:t>‹N°›</a:t>
            </a:fld>
            <a:endParaRPr lang="en-US"/>
          </a:p>
        </p:txBody>
      </p:sp>
    </p:spTree>
    <p:extLst>
      <p:ext uri="{BB962C8B-B14F-4D97-AF65-F5344CB8AC3E}">
        <p14:creationId xmlns:p14="http://schemas.microsoft.com/office/powerpoint/2010/main" val="2992822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1FCFA9A-E27C-488C-AD2A-7A1A7FDA687F}" type="datetimeFigureOut">
              <a:rPr lang="en-US" smtClean="0"/>
              <a:t>7/20/2018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A797FE-4DB1-461E-A89A-2A81C49185BC}" type="slidenum">
              <a:rPr lang="en-US" smtClean="0"/>
              <a:t>‹N°›</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5125854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1FCFA9A-E27C-488C-AD2A-7A1A7FDA687F}" type="datetimeFigureOut">
              <a:rPr lang="en-US" smtClean="0"/>
              <a:t>7/20/2018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A797FE-4DB1-461E-A89A-2A81C49185BC}" type="slidenum">
              <a:rPr lang="en-US" smtClean="0"/>
              <a:t>‹N°›</a:t>
            </a:fld>
            <a:endParaRPr lang="en-US"/>
          </a:p>
        </p:txBody>
      </p:sp>
    </p:spTree>
    <p:extLst>
      <p:ext uri="{BB962C8B-B14F-4D97-AF65-F5344CB8AC3E}">
        <p14:creationId xmlns:p14="http://schemas.microsoft.com/office/powerpoint/2010/main" val="23502377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1FCFA9A-E27C-488C-AD2A-7A1A7FDA687F}" type="datetimeFigureOut">
              <a:rPr lang="en-US" smtClean="0"/>
              <a:t>7/20/2018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A797FE-4DB1-461E-A89A-2A81C49185BC}" type="slidenum">
              <a:rPr lang="en-US" smtClean="0"/>
              <a:t>‹N°›</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795117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1FCFA9A-E27C-488C-AD2A-7A1A7FDA687F}" type="datetimeFigureOut">
              <a:rPr lang="en-US" smtClean="0"/>
              <a:t>7/20/2018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A797FE-4DB1-461E-A89A-2A81C49185BC}" type="slidenum">
              <a:rPr lang="en-US" smtClean="0"/>
              <a:t>‹N°›</a:t>
            </a:fld>
            <a:endParaRPr lang="en-US"/>
          </a:p>
        </p:txBody>
      </p:sp>
    </p:spTree>
    <p:extLst>
      <p:ext uri="{BB962C8B-B14F-4D97-AF65-F5344CB8AC3E}">
        <p14:creationId xmlns:p14="http://schemas.microsoft.com/office/powerpoint/2010/main" val="29880092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1FCFA9A-E27C-488C-AD2A-7A1A7FDA687F}" type="datetimeFigureOut">
              <a:rPr lang="en-US" smtClean="0"/>
              <a:t>7/20/2018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A797FE-4DB1-461E-A89A-2A81C49185BC}" type="slidenum">
              <a:rPr lang="en-US" smtClean="0"/>
              <a:t>‹N°›</a:t>
            </a:fld>
            <a:endParaRPr lang="en-US"/>
          </a:p>
        </p:txBody>
      </p:sp>
    </p:spTree>
    <p:extLst>
      <p:ext uri="{BB962C8B-B14F-4D97-AF65-F5344CB8AC3E}">
        <p14:creationId xmlns:p14="http://schemas.microsoft.com/office/powerpoint/2010/main" val="27341642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1FCFA9A-E27C-488C-AD2A-7A1A7FDA687F}" type="datetimeFigureOut">
              <a:rPr lang="en-US" smtClean="0"/>
              <a:t>7/20/2018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A797FE-4DB1-461E-A89A-2A81C49185BC}" type="slidenum">
              <a:rPr lang="en-US" smtClean="0"/>
              <a:t>‹N°›</a:t>
            </a:fld>
            <a:endParaRPr lang="en-US"/>
          </a:p>
        </p:txBody>
      </p:sp>
    </p:spTree>
    <p:extLst>
      <p:ext uri="{BB962C8B-B14F-4D97-AF65-F5344CB8AC3E}">
        <p14:creationId xmlns:p14="http://schemas.microsoft.com/office/powerpoint/2010/main" val="1363792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1FCFA9A-E27C-488C-AD2A-7A1A7FDA687F}" type="datetimeFigureOut">
              <a:rPr lang="en-US" smtClean="0"/>
              <a:t>7/20/2018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A797FE-4DB1-461E-A89A-2A81C49185BC}" type="slidenum">
              <a:rPr lang="en-US" smtClean="0"/>
              <a:t>‹N°›</a:t>
            </a:fld>
            <a:endParaRPr lang="en-US"/>
          </a:p>
        </p:txBody>
      </p:sp>
    </p:spTree>
    <p:extLst>
      <p:ext uri="{BB962C8B-B14F-4D97-AF65-F5344CB8AC3E}">
        <p14:creationId xmlns:p14="http://schemas.microsoft.com/office/powerpoint/2010/main" val="1486498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1FCFA9A-E27C-488C-AD2A-7A1A7FDA687F}" type="datetimeFigureOut">
              <a:rPr lang="en-US" smtClean="0"/>
              <a:t>7/20/2018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A797FE-4DB1-461E-A89A-2A81C49185BC}" type="slidenum">
              <a:rPr lang="en-US" smtClean="0"/>
              <a:t>‹N°›</a:t>
            </a:fld>
            <a:endParaRPr lang="en-US"/>
          </a:p>
        </p:txBody>
      </p:sp>
    </p:spTree>
    <p:extLst>
      <p:ext uri="{BB962C8B-B14F-4D97-AF65-F5344CB8AC3E}">
        <p14:creationId xmlns:p14="http://schemas.microsoft.com/office/powerpoint/2010/main" val="3746152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1FCFA9A-E27C-488C-AD2A-7A1A7FDA687F}" type="datetimeFigureOut">
              <a:rPr lang="en-US" smtClean="0"/>
              <a:t>7/20/2018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A797FE-4DB1-461E-A89A-2A81C49185BC}" type="slidenum">
              <a:rPr lang="en-US" smtClean="0"/>
              <a:t>‹N°›</a:t>
            </a:fld>
            <a:endParaRPr lang="en-US"/>
          </a:p>
        </p:txBody>
      </p:sp>
    </p:spTree>
    <p:extLst>
      <p:ext uri="{BB962C8B-B14F-4D97-AF65-F5344CB8AC3E}">
        <p14:creationId xmlns:p14="http://schemas.microsoft.com/office/powerpoint/2010/main" val="1398714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1FCFA9A-E27C-488C-AD2A-7A1A7FDA687F}" type="datetimeFigureOut">
              <a:rPr lang="en-US" smtClean="0"/>
              <a:t>7/20/2018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A797FE-4DB1-461E-A89A-2A81C49185BC}" type="slidenum">
              <a:rPr lang="en-US" smtClean="0"/>
              <a:t>‹N°›</a:t>
            </a:fld>
            <a:endParaRPr lang="en-US"/>
          </a:p>
        </p:txBody>
      </p:sp>
    </p:spTree>
    <p:extLst>
      <p:ext uri="{BB962C8B-B14F-4D97-AF65-F5344CB8AC3E}">
        <p14:creationId xmlns:p14="http://schemas.microsoft.com/office/powerpoint/2010/main" val="3360685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1FCFA9A-E27C-488C-AD2A-7A1A7FDA687F}" type="datetimeFigureOut">
              <a:rPr lang="en-US" smtClean="0"/>
              <a:t>7/20/2018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A797FE-4DB1-461E-A89A-2A81C49185BC}" type="slidenum">
              <a:rPr lang="en-US" smtClean="0"/>
              <a:t>‹N°›</a:t>
            </a:fld>
            <a:endParaRPr lang="en-US"/>
          </a:p>
        </p:txBody>
      </p:sp>
    </p:spTree>
    <p:extLst>
      <p:ext uri="{BB962C8B-B14F-4D97-AF65-F5344CB8AC3E}">
        <p14:creationId xmlns:p14="http://schemas.microsoft.com/office/powerpoint/2010/main" val="625655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FCFA9A-E27C-488C-AD2A-7A1A7FDA687F}" type="datetimeFigureOut">
              <a:rPr lang="en-US" smtClean="0"/>
              <a:t>7/20/2018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A797FE-4DB1-461E-A89A-2A81C49185BC}" type="slidenum">
              <a:rPr lang="en-US" smtClean="0"/>
              <a:t>‹N°›</a:t>
            </a:fld>
            <a:endParaRPr lang="en-US"/>
          </a:p>
        </p:txBody>
      </p:sp>
    </p:spTree>
    <p:extLst>
      <p:ext uri="{BB962C8B-B14F-4D97-AF65-F5344CB8AC3E}">
        <p14:creationId xmlns:p14="http://schemas.microsoft.com/office/powerpoint/2010/main" val="3000541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FCFA9A-E27C-488C-AD2A-7A1A7FDA687F}" type="datetimeFigureOut">
              <a:rPr lang="en-US" smtClean="0"/>
              <a:t>7/20/2018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A797FE-4DB1-461E-A89A-2A81C49185BC}" type="slidenum">
              <a:rPr lang="en-US" smtClean="0"/>
              <a:t>‹N°›</a:t>
            </a:fld>
            <a:endParaRPr lang="en-US"/>
          </a:p>
        </p:txBody>
      </p:sp>
    </p:spTree>
    <p:extLst>
      <p:ext uri="{BB962C8B-B14F-4D97-AF65-F5344CB8AC3E}">
        <p14:creationId xmlns:p14="http://schemas.microsoft.com/office/powerpoint/2010/main" val="2552125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FCFA9A-E27C-488C-AD2A-7A1A7FDA687F}" type="datetimeFigureOut">
              <a:rPr lang="en-US" smtClean="0"/>
              <a:t>7/20/2018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A797FE-4DB1-461E-A89A-2A81C49185BC}" type="slidenum">
              <a:rPr lang="en-US" smtClean="0"/>
              <a:t>‹N°›</a:t>
            </a:fld>
            <a:endParaRPr lang="en-US"/>
          </a:p>
        </p:txBody>
      </p:sp>
    </p:spTree>
    <p:extLst>
      <p:ext uri="{BB962C8B-B14F-4D97-AF65-F5344CB8AC3E}">
        <p14:creationId xmlns:p14="http://schemas.microsoft.com/office/powerpoint/2010/main" val="3890724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1FCFA9A-E27C-488C-AD2A-7A1A7FDA687F}" type="datetimeFigureOut">
              <a:rPr lang="en-US" smtClean="0"/>
              <a:t>7/20/2018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CA797FE-4DB1-461E-A89A-2A81C49185BC}" type="slidenum">
              <a:rPr lang="en-US" smtClean="0"/>
              <a:t>‹N°›</a:t>
            </a:fld>
            <a:endParaRPr lang="en-US"/>
          </a:p>
        </p:txBody>
      </p:sp>
    </p:spTree>
    <p:extLst>
      <p:ext uri="{BB962C8B-B14F-4D97-AF65-F5344CB8AC3E}">
        <p14:creationId xmlns:p14="http://schemas.microsoft.com/office/powerpoint/2010/main" val="30238792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28906" y="2844779"/>
            <a:ext cx="9739086" cy="1277275"/>
          </a:xfrm>
        </p:spPr>
        <p:txBody>
          <a:bodyPr>
            <a:noAutofit/>
          </a:bodyPr>
          <a:lstStyle/>
          <a:p>
            <a:r>
              <a:rPr lang="fr-FR" sz="4800" b="1" dirty="0" smtClean="0"/>
              <a:t>RAPPORT DE FIN DE FORMATION</a:t>
            </a:r>
            <a:endParaRPr lang="en-US" sz="4800" b="1"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65872" y="447675"/>
            <a:ext cx="2543175" cy="1800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5170" y="641577"/>
            <a:ext cx="2619375" cy="1743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oneTexte 3"/>
          <p:cNvSpPr txBox="1"/>
          <p:nvPr/>
        </p:nvSpPr>
        <p:spPr>
          <a:xfrm>
            <a:off x="2496455" y="4876791"/>
            <a:ext cx="5878286" cy="1015663"/>
          </a:xfrm>
          <a:prstGeom prst="rect">
            <a:avLst/>
          </a:prstGeom>
          <a:noFill/>
        </p:spPr>
        <p:txBody>
          <a:bodyPr wrap="square" rtlCol="0">
            <a:spAutoFit/>
          </a:bodyPr>
          <a:lstStyle/>
          <a:p>
            <a:pPr algn="ctr"/>
            <a:r>
              <a:rPr lang="fr-FR" sz="2800" dirty="0" smtClean="0"/>
              <a:t>Présenté par</a:t>
            </a:r>
          </a:p>
          <a:p>
            <a:pPr algn="ctr"/>
            <a:r>
              <a:rPr lang="fr-FR" sz="3200" b="1" dirty="0" smtClean="0"/>
              <a:t>GBOUAZO TATO OUMAR</a:t>
            </a:r>
            <a:endParaRPr lang="en-US" sz="3200" b="1" dirty="0"/>
          </a:p>
        </p:txBody>
      </p:sp>
    </p:spTree>
    <p:extLst>
      <p:ext uri="{BB962C8B-B14F-4D97-AF65-F5344CB8AC3E}">
        <p14:creationId xmlns:p14="http://schemas.microsoft.com/office/powerpoint/2010/main" val="39709930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3">
            <a:extLst>
              <a:ext uri="{28A0092B-C50C-407E-A947-70E740481C1C}">
                <a14:useLocalDpi xmlns:a14="http://schemas.microsoft.com/office/drawing/2010/main" val="0"/>
              </a:ext>
            </a:extLst>
          </a:blip>
          <a:srcRect/>
          <a:stretch>
            <a:fillRect/>
          </a:stretch>
        </p:blipFill>
        <p:spPr bwMode="auto">
          <a:xfrm>
            <a:off x="7403704" y="913698"/>
            <a:ext cx="4352925" cy="4046430"/>
          </a:xfrm>
          <a:prstGeom prst="rect">
            <a:avLst/>
          </a:prstGeom>
          <a:noFill/>
          <a:ln>
            <a:noFill/>
          </a:ln>
        </p:spPr>
      </p:pic>
      <p:sp>
        <p:nvSpPr>
          <p:cNvPr id="2" name="Rectangle 1"/>
          <p:cNvSpPr/>
          <p:nvPr/>
        </p:nvSpPr>
        <p:spPr>
          <a:xfrm>
            <a:off x="1747731" y="48123"/>
            <a:ext cx="7065186" cy="923330"/>
          </a:xfrm>
          <a:prstGeom prst="rect">
            <a:avLst/>
          </a:prstGeom>
          <a:noFill/>
        </p:spPr>
        <p:txBody>
          <a:bodyPr wrap="square" lIns="91440" tIns="45720" rIns="91440" bIns="45720">
            <a:spAutoFit/>
          </a:bodyPr>
          <a:lstStyle/>
          <a:p>
            <a:pPr algn="ctr"/>
            <a:r>
              <a:rPr lang="en-PH" sz="5400" b="1" dirty="0">
                <a:ln w="0"/>
                <a:effectLst>
                  <a:outerShdw blurRad="38100" dist="25400" dir="5400000" algn="ctr" rotWithShape="0">
                    <a:srgbClr val="6E747A">
                      <a:alpha val="43000"/>
                    </a:srgbClr>
                  </a:outerShdw>
                </a:effectLst>
                <a:latin typeface="Britannic Bold" panose="020B0903060703020204" pitchFamily="34" charset="0"/>
              </a:rPr>
              <a:t>Conclusions de </a:t>
            </a:r>
            <a:r>
              <a:rPr lang="en-PH" sz="5400" b="1" dirty="0" err="1">
                <a:ln w="0"/>
                <a:effectLst>
                  <a:outerShdw blurRad="38100" dist="25400" dir="5400000" algn="ctr" rotWithShape="0">
                    <a:srgbClr val="6E747A">
                      <a:alpha val="43000"/>
                    </a:srgbClr>
                  </a:outerShdw>
                </a:effectLst>
                <a:latin typeface="Britannic Bold" panose="020B0903060703020204" pitchFamily="34" charset="0"/>
              </a:rPr>
              <a:t>l'étude</a:t>
            </a:r>
            <a:endParaRPr lang="en-US" sz="5400" b="1" cap="none" spc="0" dirty="0">
              <a:ln w="0"/>
              <a:effectLst>
                <a:outerShdw blurRad="38100" dist="25400" dir="5400000" algn="ctr" rotWithShape="0">
                  <a:srgbClr val="6E747A">
                    <a:alpha val="43000"/>
                  </a:srgbClr>
                </a:outerShdw>
              </a:effectLst>
              <a:latin typeface="Britannic Bold" panose="020B0903060703020204" pitchFamily="34" charset="0"/>
            </a:endParaRPr>
          </a:p>
        </p:txBody>
      </p:sp>
      <p:sp>
        <p:nvSpPr>
          <p:cNvPr id="3" name="Rectangle 2"/>
          <p:cNvSpPr/>
          <p:nvPr/>
        </p:nvSpPr>
        <p:spPr>
          <a:xfrm>
            <a:off x="1305293" y="1250576"/>
            <a:ext cx="6098411" cy="1200329"/>
          </a:xfrm>
          <a:prstGeom prst="rect">
            <a:avLst/>
          </a:prstGeom>
        </p:spPr>
        <p:txBody>
          <a:bodyPr wrap="square">
            <a:spAutoFit/>
          </a:bodyPr>
          <a:lstStyle/>
          <a:p>
            <a:pPr lvl="0" algn="just" latinLnBrk="1"/>
            <a:r>
              <a:rPr lang="fr-FR" sz="2400" dirty="0"/>
              <a:t>Ces lois ou dispositions légales ne garantissent pas la disponibilité en ligne des services. Ces dispositions sont insuffisantes.</a:t>
            </a:r>
            <a:endParaRPr lang="en-US" sz="2400" dirty="0" smtClean="0"/>
          </a:p>
        </p:txBody>
      </p:sp>
      <p:pic>
        <p:nvPicPr>
          <p:cNvPr id="5" name="Image 4"/>
          <p:cNvPicPr/>
          <p:nvPr/>
        </p:nvPicPr>
        <p:blipFill>
          <a:blip r:embed="rId4">
            <a:extLst>
              <a:ext uri="{28A0092B-C50C-407E-A947-70E740481C1C}">
                <a14:useLocalDpi xmlns:a14="http://schemas.microsoft.com/office/drawing/2010/main" val="0"/>
              </a:ext>
            </a:extLst>
          </a:blip>
          <a:srcRect/>
          <a:stretch>
            <a:fillRect/>
          </a:stretch>
        </p:blipFill>
        <p:spPr bwMode="auto">
          <a:xfrm>
            <a:off x="1103273" y="2692170"/>
            <a:ext cx="4581525" cy="3913579"/>
          </a:xfrm>
          <a:prstGeom prst="rect">
            <a:avLst/>
          </a:prstGeom>
          <a:noFill/>
          <a:ln>
            <a:noFill/>
          </a:ln>
        </p:spPr>
      </p:pic>
      <p:sp>
        <p:nvSpPr>
          <p:cNvPr id="6" name="Rectangle 5"/>
          <p:cNvSpPr/>
          <p:nvPr/>
        </p:nvSpPr>
        <p:spPr>
          <a:xfrm>
            <a:off x="5112476" y="5358843"/>
            <a:ext cx="6471137" cy="1200329"/>
          </a:xfrm>
          <a:prstGeom prst="rect">
            <a:avLst/>
          </a:prstGeom>
        </p:spPr>
        <p:txBody>
          <a:bodyPr wrap="square">
            <a:spAutoFit/>
          </a:bodyPr>
          <a:lstStyle/>
          <a:p>
            <a:pPr lvl="0" algn="just" latinLnBrk="1"/>
            <a:r>
              <a:rPr lang="fr-FR" sz="2400" dirty="0"/>
              <a:t>Le leadership de la structure de prestation de services en ligne n'est pas suffisant pour lui permettre d'atteindre ses objectifs.</a:t>
            </a:r>
            <a:endParaRPr lang="en-US" sz="2400" dirty="0"/>
          </a:p>
        </p:txBody>
      </p:sp>
    </p:spTree>
    <p:extLst>
      <p:ext uri="{BB962C8B-B14F-4D97-AF65-F5344CB8AC3E}">
        <p14:creationId xmlns:p14="http://schemas.microsoft.com/office/powerpoint/2010/main" val="31645949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 8"/>
          <p:cNvPicPr/>
          <p:nvPr/>
        </p:nvPicPr>
        <p:blipFill>
          <a:blip r:embed="rId3">
            <a:extLst>
              <a:ext uri="{28A0092B-C50C-407E-A947-70E740481C1C}">
                <a14:useLocalDpi xmlns:a14="http://schemas.microsoft.com/office/drawing/2010/main" val="0"/>
              </a:ext>
            </a:extLst>
          </a:blip>
          <a:srcRect/>
          <a:stretch>
            <a:fillRect/>
          </a:stretch>
        </p:blipFill>
        <p:spPr bwMode="auto">
          <a:xfrm>
            <a:off x="6353502" y="1114165"/>
            <a:ext cx="5521569" cy="4214580"/>
          </a:xfrm>
          <a:prstGeom prst="rect">
            <a:avLst/>
          </a:prstGeom>
          <a:noFill/>
          <a:ln>
            <a:noFill/>
          </a:ln>
        </p:spPr>
      </p:pic>
      <p:sp>
        <p:nvSpPr>
          <p:cNvPr id="2" name="Rectangle 1"/>
          <p:cNvSpPr/>
          <p:nvPr/>
        </p:nvSpPr>
        <p:spPr>
          <a:xfrm>
            <a:off x="1747731" y="48123"/>
            <a:ext cx="7065186" cy="923330"/>
          </a:xfrm>
          <a:prstGeom prst="rect">
            <a:avLst/>
          </a:prstGeom>
          <a:noFill/>
        </p:spPr>
        <p:txBody>
          <a:bodyPr wrap="square" lIns="91440" tIns="45720" rIns="91440" bIns="45720">
            <a:spAutoFit/>
          </a:bodyPr>
          <a:lstStyle/>
          <a:p>
            <a:pPr algn="ctr"/>
            <a:r>
              <a:rPr lang="en-PH" sz="5400" b="1" dirty="0">
                <a:ln w="0"/>
                <a:effectLst>
                  <a:outerShdw blurRad="38100" dist="25400" dir="5400000" algn="ctr" rotWithShape="0">
                    <a:srgbClr val="6E747A">
                      <a:alpha val="43000"/>
                    </a:srgbClr>
                  </a:outerShdw>
                </a:effectLst>
                <a:latin typeface="Britannic Bold" panose="020B0903060703020204" pitchFamily="34" charset="0"/>
              </a:rPr>
              <a:t>Conclusions de </a:t>
            </a:r>
            <a:r>
              <a:rPr lang="en-PH" sz="5400" b="1" dirty="0" err="1">
                <a:ln w="0"/>
                <a:effectLst>
                  <a:outerShdw blurRad="38100" dist="25400" dir="5400000" algn="ctr" rotWithShape="0">
                    <a:srgbClr val="6E747A">
                      <a:alpha val="43000"/>
                    </a:srgbClr>
                  </a:outerShdw>
                </a:effectLst>
                <a:latin typeface="Britannic Bold" panose="020B0903060703020204" pitchFamily="34" charset="0"/>
              </a:rPr>
              <a:t>l'étude</a:t>
            </a:r>
            <a:endParaRPr lang="en-US" sz="5400" b="1" cap="none" spc="0" dirty="0">
              <a:ln w="0"/>
              <a:effectLst>
                <a:outerShdw blurRad="38100" dist="25400" dir="5400000" algn="ctr" rotWithShape="0">
                  <a:srgbClr val="6E747A">
                    <a:alpha val="43000"/>
                  </a:srgbClr>
                </a:outerShdw>
              </a:effectLst>
              <a:latin typeface="Britannic Bold" panose="020B0903060703020204" pitchFamily="34" charset="0"/>
            </a:endParaRPr>
          </a:p>
        </p:txBody>
      </p:sp>
      <p:sp>
        <p:nvSpPr>
          <p:cNvPr id="8" name="Rectangle 7"/>
          <p:cNvSpPr/>
          <p:nvPr/>
        </p:nvSpPr>
        <p:spPr>
          <a:xfrm>
            <a:off x="812800" y="1274202"/>
            <a:ext cx="5414624" cy="1200329"/>
          </a:xfrm>
          <a:prstGeom prst="rect">
            <a:avLst/>
          </a:prstGeom>
        </p:spPr>
        <p:txBody>
          <a:bodyPr wrap="square">
            <a:spAutoFit/>
          </a:bodyPr>
          <a:lstStyle/>
          <a:p>
            <a:pPr lvl="0" algn="just" latinLnBrk="1"/>
            <a:r>
              <a:rPr lang="fr-FR" sz="2400" dirty="0"/>
              <a:t>Les capacités techniques des agents en charge de la mise en ligne des services ne sont pas mises à jour.</a:t>
            </a:r>
            <a:endParaRPr lang="en-US" sz="2400" dirty="0" smtClean="0"/>
          </a:p>
        </p:txBody>
      </p:sp>
      <p:pic>
        <p:nvPicPr>
          <p:cNvPr id="9" name="Image 9"/>
          <p:cNvPicPr/>
          <p:nvPr/>
        </p:nvPicPr>
        <p:blipFill>
          <a:blip r:embed="rId4">
            <a:extLst>
              <a:ext uri="{28A0092B-C50C-407E-A947-70E740481C1C}">
                <a14:useLocalDpi xmlns:a14="http://schemas.microsoft.com/office/drawing/2010/main" val="0"/>
              </a:ext>
            </a:extLst>
          </a:blip>
          <a:srcRect/>
          <a:stretch>
            <a:fillRect/>
          </a:stretch>
        </p:blipFill>
        <p:spPr bwMode="auto">
          <a:xfrm>
            <a:off x="542179" y="2777280"/>
            <a:ext cx="4738145" cy="3959017"/>
          </a:xfrm>
          <a:prstGeom prst="rect">
            <a:avLst/>
          </a:prstGeom>
          <a:noFill/>
          <a:ln>
            <a:noFill/>
          </a:ln>
        </p:spPr>
      </p:pic>
      <p:sp>
        <p:nvSpPr>
          <p:cNvPr id="11" name="Rectangle 10"/>
          <p:cNvSpPr/>
          <p:nvPr/>
        </p:nvSpPr>
        <p:spPr>
          <a:xfrm>
            <a:off x="5383718" y="5447623"/>
            <a:ext cx="6096000" cy="830997"/>
          </a:xfrm>
          <a:prstGeom prst="rect">
            <a:avLst/>
          </a:prstGeom>
        </p:spPr>
        <p:txBody>
          <a:bodyPr>
            <a:spAutoFit/>
          </a:bodyPr>
          <a:lstStyle/>
          <a:p>
            <a:r>
              <a:rPr lang="fr-FR" sz="2400" dirty="0"/>
              <a:t>Le délai de livraison du service est long et ne peut être prédit.</a:t>
            </a:r>
            <a:endParaRPr lang="en-US" sz="2400" dirty="0"/>
          </a:p>
        </p:txBody>
      </p:sp>
    </p:spTree>
    <p:extLst>
      <p:ext uri="{BB962C8B-B14F-4D97-AF65-F5344CB8AC3E}">
        <p14:creationId xmlns:p14="http://schemas.microsoft.com/office/powerpoint/2010/main" val="28154857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47731" y="48123"/>
            <a:ext cx="7065186" cy="923330"/>
          </a:xfrm>
          <a:prstGeom prst="rect">
            <a:avLst/>
          </a:prstGeom>
          <a:noFill/>
        </p:spPr>
        <p:txBody>
          <a:bodyPr wrap="square" lIns="91440" tIns="45720" rIns="91440" bIns="45720">
            <a:spAutoFit/>
          </a:bodyPr>
          <a:lstStyle/>
          <a:p>
            <a:pPr algn="ctr"/>
            <a:r>
              <a:rPr lang="en-PH" sz="5400" b="1" dirty="0">
                <a:ln w="0"/>
                <a:effectLst>
                  <a:outerShdw blurRad="38100" dist="25400" dir="5400000" algn="ctr" rotWithShape="0">
                    <a:srgbClr val="6E747A">
                      <a:alpha val="43000"/>
                    </a:srgbClr>
                  </a:outerShdw>
                </a:effectLst>
                <a:latin typeface="Britannic Bold" panose="020B0903060703020204" pitchFamily="34" charset="0"/>
              </a:rPr>
              <a:t>Conclusions de </a:t>
            </a:r>
            <a:r>
              <a:rPr lang="en-PH" sz="5400" b="1" dirty="0" err="1">
                <a:ln w="0"/>
                <a:effectLst>
                  <a:outerShdw blurRad="38100" dist="25400" dir="5400000" algn="ctr" rotWithShape="0">
                    <a:srgbClr val="6E747A">
                      <a:alpha val="43000"/>
                    </a:srgbClr>
                  </a:outerShdw>
                </a:effectLst>
                <a:latin typeface="Britannic Bold" panose="020B0903060703020204" pitchFamily="34" charset="0"/>
              </a:rPr>
              <a:t>l'étude</a:t>
            </a:r>
            <a:endParaRPr lang="en-US" sz="5400" b="1" cap="none" spc="0" dirty="0">
              <a:ln w="0"/>
              <a:effectLst>
                <a:outerShdw blurRad="38100" dist="25400" dir="5400000" algn="ctr" rotWithShape="0">
                  <a:srgbClr val="6E747A">
                    <a:alpha val="43000"/>
                  </a:srgbClr>
                </a:outerShdw>
              </a:effectLst>
              <a:latin typeface="Britannic Bold" panose="020B0903060703020204" pitchFamily="34" charset="0"/>
            </a:endParaRPr>
          </a:p>
        </p:txBody>
      </p:sp>
      <p:sp>
        <p:nvSpPr>
          <p:cNvPr id="7" name="Rectangle 6"/>
          <p:cNvSpPr/>
          <p:nvPr/>
        </p:nvSpPr>
        <p:spPr>
          <a:xfrm>
            <a:off x="1955733" y="1459136"/>
            <a:ext cx="9884171" cy="5016758"/>
          </a:xfrm>
          <a:prstGeom prst="rect">
            <a:avLst/>
          </a:prstGeom>
        </p:spPr>
        <p:txBody>
          <a:bodyPr wrap="square">
            <a:spAutoFit/>
          </a:bodyPr>
          <a:lstStyle/>
          <a:p>
            <a:pPr algn="just"/>
            <a:r>
              <a:rPr lang="fr-FR" sz="3200" b="1" dirty="0" smtClean="0"/>
              <a:t>Les études de cas montrent trois facteurs </a:t>
            </a:r>
            <a:r>
              <a:rPr lang="fr-FR" sz="3200" b="1" dirty="0"/>
              <a:t>e</a:t>
            </a:r>
            <a:r>
              <a:rPr lang="fr-FR" sz="3200" b="1" dirty="0" smtClean="0"/>
              <a:t>ssentiels : </a:t>
            </a:r>
            <a:endParaRPr lang="en-US" sz="3200" b="1" dirty="0" smtClean="0"/>
          </a:p>
          <a:p>
            <a:pPr algn="just"/>
            <a:endParaRPr lang="en-US" sz="3200" b="1" dirty="0"/>
          </a:p>
          <a:p>
            <a:pPr marL="342900" indent="-342900" algn="just">
              <a:buClr>
                <a:schemeClr val="accent1"/>
              </a:buClr>
              <a:buFont typeface="Wingdings" panose="05000000000000000000" pitchFamily="2" charset="2"/>
              <a:buChar char="§"/>
            </a:pPr>
            <a:r>
              <a:rPr lang="fr-FR" sz="3200" b="1" dirty="0"/>
              <a:t>Plan </a:t>
            </a:r>
            <a:r>
              <a:rPr lang="fr-FR" sz="3200" b="1" dirty="0" smtClean="0"/>
              <a:t>axé sur </a:t>
            </a:r>
            <a:r>
              <a:rPr lang="fr-FR" sz="3200" b="1" dirty="0"/>
              <a:t>les TIC pour la prestation de </a:t>
            </a:r>
            <a:r>
              <a:rPr lang="fr-FR" sz="3200" b="1" dirty="0" smtClean="0"/>
              <a:t>services en ligne</a:t>
            </a:r>
            <a:endParaRPr lang="fr-FR" sz="3200" b="1" dirty="0"/>
          </a:p>
          <a:p>
            <a:pPr marL="342900" indent="-342900" algn="just">
              <a:buClr>
                <a:schemeClr val="accent1"/>
              </a:buClr>
              <a:buFont typeface="Wingdings" panose="05000000000000000000" pitchFamily="2" charset="2"/>
              <a:buChar char="§"/>
            </a:pPr>
            <a:endParaRPr lang="fr-FR" sz="3200" b="1" dirty="0"/>
          </a:p>
          <a:p>
            <a:pPr marL="342900" indent="-342900" algn="just">
              <a:buClr>
                <a:schemeClr val="accent1"/>
              </a:buClr>
              <a:buFont typeface="Wingdings" panose="05000000000000000000" pitchFamily="2" charset="2"/>
              <a:buChar char="§"/>
            </a:pPr>
            <a:r>
              <a:rPr lang="fr-FR" sz="3200" b="1" dirty="0" smtClean="0"/>
              <a:t>Dispositions légales sur </a:t>
            </a:r>
            <a:r>
              <a:rPr lang="fr-FR" sz="3200" b="1" dirty="0"/>
              <a:t>les TIC pour la prestation de </a:t>
            </a:r>
            <a:r>
              <a:rPr lang="fr-FR" sz="3200" b="1" dirty="0" smtClean="0"/>
              <a:t>services en ligne</a:t>
            </a:r>
            <a:endParaRPr lang="fr-FR" sz="3200" b="1" dirty="0"/>
          </a:p>
          <a:p>
            <a:pPr marL="342900" indent="-342900" algn="just">
              <a:buClr>
                <a:schemeClr val="accent1"/>
              </a:buClr>
              <a:buFont typeface="Wingdings" panose="05000000000000000000" pitchFamily="2" charset="2"/>
              <a:buChar char="§"/>
            </a:pPr>
            <a:endParaRPr lang="fr-FR" sz="3200" b="1" dirty="0"/>
          </a:p>
          <a:p>
            <a:pPr marL="342900" indent="-342900" algn="just">
              <a:buClr>
                <a:schemeClr val="accent1"/>
              </a:buClr>
              <a:buFont typeface="Wingdings" panose="05000000000000000000" pitchFamily="2" charset="2"/>
              <a:buChar char="§"/>
            </a:pPr>
            <a:r>
              <a:rPr lang="fr-FR" sz="3200" b="1" dirty="0"/>
              <a:t>  Des services </a:t>
            </a:r>
            <a:r>
              <a:rPr lang="fr-FR" sz="3200" b="1" dirty="0" smtClean="0"/>
              <a:t>en ligne centrés sur les </a:t>
            </a:r>
            <a:r>
              <a:rPr lang="fr-FR" sz="3200" b="1" dirty="0"/>
              <a:t>citoyens</a:t>
            </a:r>
            <a:endParaRPr lang="en-US" sz="3200" dirty="0"/>
          </a:p>
        </p:txBody>
      </p:sp>
    </p:spTree>
    <p:extLst>
      <p:ext uri="{BB962C8B-B14F-4D97-AF65-F5344CB8AC3E}">
        <p14:creationId xmlns:p14="http://schemas.microsoft.com/office/powerpoint/2010/main" val="19441073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81197" y="81670"/>
            <a:ext cx="6013938" cy="923330"/>
          </a:xfrm>
          <a:prstGeom prst="rect">
            <a:avLst/>
          </a:prstGeom>
          <a:noFill/>
        </p:spPr>
        <p:txBody>
          <a:bodyPr wrap="square" lIns="91440" tIns="45720" rIns="91440" bIns="45720">
            <a:spAutoFit/>
          </a:bodyPr>
          <a:lstStyle/>
          <a:p>
            <a:pPr algn="ctr"/>
            <a:r>
              <a:rPr lang="en-PH" sz="5400" b="1" dirty="0" smtClean="0">
                <a:ln w="0"/>
                <a:effectLst>
                  <a:outerShdw blurRad="38100" dist="25400" dir="5400000" algn="ctr" rotWithShape="0">
                    <a:srgbClr val="6E747A">
                      <a:alpha val="43000"/>
                    </a:srgbClr>
                  </a:outerShdw>
                </a:effectLst>
                <a:latin typeface="Britannic Bold" panose="020B0903060703020204" pitchFamily="34" charset="0"/>
              </a:rPr>
              <a:t>Solution </a:t>
            </a:r>
            <a:r>
              <a:rPr lang="en-PH" sz="5400" b="1" dirty="0" err="1" smtClean="0">
                <a:ln w="0"/>
                <a:effectLst>
                  <a:outerShdw blurRad="38100" dist="25400" dir="5400000" algn="ctr" rotWithShape="0">
                    <a:srgbClr val="6E747A">
                      <a:alpha val="43000"/>
                    </a:srgbClr>
                  </a:outerShdw>
                </a:effectLst>
                <a:latin typeface="Britannic Bold" panose="020B0903060703020204" pitchFamily="34" charset="0"/>
              </a:rPr>
              <a:t>Proposée</a:t>
            </a:r>
            <a:r>
              <a:rPr lang="en-PH" sz="5400" b="1" dirty="0" smtClean="0">
                <a:ln w="0"/>
                <a:effectLst>
                  <a:outerShdw blurRad="38100" dist="25400" dir="5400000" algn="ctr" rotWithShape="0">
                    <a:srgbClr val="6E747A">
                      <a:alpha val="43000"/>
                    </a:srgbClr>
                  </a:outerShdw>
                </a:effectLst>
                <a:latin typeface="Britannic Bold" panose="020B0903060703020204" pitchFamily="34" charset="0"/>
              </a:rPr>
              <a:t> </a:t>
            </a:r>
            <a:endParaRPr lang="en-US" sz="5400" b="1" cap="none" spc="0" dirty="0">
              <a:ln w="0"/>
              <a:effectLst>
                <a:outerShdw blurRad="38100" dist="25400" dir="5400000" algn="ctr" rotWithShape="0">
                  <a:srgbClr val="6E747A">
                    <a:alpha val="43000"/>
                  </a:srgbClr>
                </a:outerShdw>
              </a:effectLst>
              <a:latin typeface="Britannic Bold" panose="020B0903060703020204" pitchFamily="34" charset="0"/>
            </a:endParaRPr>
          </a:p>
        </p:txBody>
      </p:sp>
      <p:grpSp>
        <p:nvGrpSpPr>
          <p:cNvPr id="5" name="Groupe 4"/>
          <p:cNvGrpSpPr/>
          <p:nvPr/>
        </p:nvGrpSpPr>
        <p:grpSpPr>
          <a:xfrm>
            <a:off x="1990914" y="1005000"/>
            <a:ext cx="8871538" cy="5378552"/>
            <a:chOff x="0" y="-183150"/>
            <a:chExt cx="6048375" cy="4383675"/>
          </a:xfrm>
        </p:grpSpPr>
        <p:sp>
          <p:nvSpPr>
            <p:cNvPr id="6" name="Rectangle 5"/>
            <p:cNvSpPr/>
            <p:nvPr/>
          </p:nvSpPr>
          <p:spPr>
            <a:xfrm>
              <a:off x="1143000" y="3657600"/>
              <a:ext cx="4905375" cy="542925"/>
            </a:xfrm>
            <a:prstGeom prst="rect">
              <a:avLst/>
            </a:prstGeom>
            <a:ln w="12700"/>
            <a:scene3d>
              <a:camera prst="orthographicFront"/>
              <a:lightRig rig="threePt" dir="t"/>
            </a:scene3d>
            <a:sp3d contourW="12700">
              <a:contourClr>
                <a:schemeClr val="tx1"/>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latinLnBrk="1">
                <a:spcAft>
                  <a:spcPts val="0"/>
                </a:spcAft>
              </a:pPr>
              <a:r>
                <a:rPr lang="fr-FR" sz="1600" kern="100" dirty="0" smtClean="0">
                  <a:effectLst/>
                  <a:latin typeface="Malgun Gothic"/>
                  <a:cs typeface="Times New Roman"/>
                </a:rPr>
                <a:t>DISPOSITIONS LEGALES ET JURIDIQUES</a:t>
              </a:r>
              <a:endParaRPr lang="en-US" sz="1050" kern="100" dirty="0">
                <a:effectLst/>
                <a:latin typeface="Malgun Gothic"/>
                <a:cs typeface="Times New Roman"/>
              </a:endParaRPr>
            </a:p>
          </p:txBody>
        </p:sp>
        <p:sp>
          <p:nvSpPr>
            <p:cNvPr id="8" name="Rectangle à coins arrondis 6"/>
            <p:cNvSpPr/>
            <p:nvPr/>
          </p:nvSpPr>
          <p:spPr>
            <a:xfrm>
              <a:off x="1066800" y="2409825"/>
              <a:ext cx="1876425" cy="952500"/>
            </a:xfrm>
            <a:prstGeom prst="roundRect">
              <a:avLst/>
            </a:prstGeom>
            <a:ln w="12700"/>
            <a:scene3d>
              <a:camera prst="orthographicFront"/>
              <a:lightRig rig="threePt" dir="t"/>
            </a:scene3d>
            <a:sp3d contourW="12700">
              <a:contourClr>
                <a:schemeClr val="tx1"/>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latinLnBrk="1">
                <a:spcAft>
                  <a:spcPts val="0"/>
                </a:spcAft>
              </a:pPr>
              <a:r>
                <a:rPr lang="fr-FR" sz="1600" kern="100" dirty="0" smtClean="0">
                  <a:effectLst/>
                  <a:latin typeface="Malgun Gothic"/>
                  <a:cs typeface="Times New Roman"/>
                </a:rPr>
                <a:t>RENFORCEMENT DES </a:t>
              </a:r>
            </a:p>
            <a:p>
              <a:pPr algn="ctr" latinLnBrk="1">
                <a:spcAft>
                  <a:spcPts val="0"/>
                </a:spcAft>
              </a:pPr>
              <a:r>
                <a:rPr lang="fr-FR" sz="1600" kern="100" dirty="0" smtClean="0">
                  <a:effectLst/>
                  <a:latin typeface="Malgun Gothic"/>
                  <a:cs typeface="Times New Roman"/>
                </a:rPr>
                <a:t>CAPACITES</a:t>
              </a:r>
              <a:endParaRPr lang="en-US" sz="1600" kern="100" dirty="0">
                <a:effectLst/>
                <a:latin typeface="Malgun Gothic"/>
                <a:cs typeface="Times New Roman"/>
              </a:endParaRPr>
            </a:p>
          </p:txBody>
        </p:sp>
        <p:sp>
          <p:nvSpPr>
            <p:cNvPr id="9" name="Rectangle à coins arrondis 7"/>
            <p:cNvSpPr/>
            <p:nvPr/>
          </p:nvSpPr>
          <p:spPr>
            <a:xfrm>
              <a:off x="3295650" y="1095375"/>
              <a:ext cx="1373327" cy="2124075"/>
            </a:xfrm>
            <a:prstGeom prst="roundRect">
              <a:avLst/>
            </a:prstGeom>
            <a:ln w="12700"/>
            <a:scene3d>
              <a:camera prst="orthographicFront"/>
              <a:lightRig rig="threePt" dir="t"/>
            </a:scene3d>
            <a:sp3d contourW="12700">
              <a:contourClr>
                <a:schemeClr val="tx1"/>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latinLnBrk="1">
                <a:spcAft>
                  <a:spcPts val="0"/>
                </a:spcAft>
              </a:pPr>
              <a:r>
                <a:rPr lang="fr-FR" sz="1600" kern="100" dirty="0" smtClean="0">
                  <a:effectLst/>
                  <a:latin typeface="Malgun Gothic"/>
                  <a:cs typeface="Times New Roman"/>
                </a:rPr>
                <a:t>DEVELOPPEMENT D’APPLICATIONS</a:t>
              </a:r>
              <a:endParaRPr lang="en-US" sz="1600" kern="100" dirty="0">
                <a:effectLst/>
                <a:latin typeface="Malgun Gothic"/>
                <a:cs typeface="Times New Roman"/>
              </a:endParaRPr>
            </a:p>
          </p:txBody>
        </p:sp>
        <p:sp>
          <p:nvSpPr>
            <p:cNvPr id="10" name="Ellipse 8"/>
            <p:cNvSpPr/>
            <p:nvPr/>
          </p:nvSpPr>
          <p:spPr>
            <a:xfrm>
              <a:off x="1123950" y="781050"/>
              <a:ext cx="1876425" cy="1238250"/>
            </a:xfrm>
            <a:prstGeom prst="ellipse">
              <a:avLst/>
            </a:prstGeom>
            <a:ln w="12700"/>
            <a:scene3d>
              <a:camera prst="orthographicFront"/>
              <a:lightRig rig="threePt" dir="t"/>
            </a:scene3d>
            <a:sp3d contourW="12700">
              <a:contourClr>
                <a:schemeClr val="tx1"/>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latinLnBrk="1">
                <a:spcAft>
                  <a:spcPts val="0"/>
                </a:spcAft>
              </a:pPr>
              <a:r>
                <a:rPr lang="fr-FR" sz="1600" kern="100" dirty="0" smtClean="0">
                  <a:effectLst/>
                  <a:latin typeface="Malgun Gothic"/>
                  <a:cs typeface="Times New Roman"/>
                </a:rPr>
                <a:t>OUTILS</a:t>
              </a:r>
            </a:p>
            <a:p>
              <a:pPr algn="ctr" latinLnBrk="1">
                <a:spcAft>
                  <a:spcPts val="0"/>
                </a:spcAft>
              </a:pPr>
              <a:r>
                <a:rPr lang="fr-FR" sz="1600" kern="100" dirty="0" smtClean="0">
                  <a:latin typeface="Malgun Gothic"/>
                  <a:cs typeface="Times New Roman"/>
                </a:rPr>
                <a:t>COLLABORATIFS</a:t>
              </a:r>
              <a:endParaRPr lang="en-US" sz="1600" kern="100" dirty="0">
                <a:effectLst/>
                <a:latin typeface="Malgun Gothic"/>
                <a:cs typeface="Times New Roman"/>
              </a:endParaRPr>
            </a:p>
          </p:txBody>
        </p:sp>
        <p:sp>
          <p:nvSpPr>
            <p:cNvPr id="11" name="Rectangle 10"/>
            <p:cNvSpPr/>
            <p:nvPr/>
          </p:nvSpPr>
          <p:spPr>
            <a:xfrm>
              <a:off x="1257300" y="0"/>
              <a:ext cx="3133725" cy="457200"/>
            </a:xfrm>
            <a:prstGeom prst="rect">
              <a:avLst/>
            </a:prstGeom>
            <a:ln w="12700"/>
            <a:scene3d>
              <a:camera prst="orthographicFront"/>
              <a:lightRig rig="threePt" dir="t"/>
            </a:scene3d>
            <a:sp3d contourW="12700">
              <a:contourClr>
                <a:schemeClr val="tx1"/>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latinLnBrk="1">
                <a:spcAft>
                  <a:spcPts val="0"/>
                </a:spcAft>
              </a:pPr>
              <a:r>
                <a:rPr lang="fr-FR" sz="1600" kern="100" dirty="0" smtClean="0">
                  <a:latin typeface="Malgun Gothic"/>
                  <a:cs typeface="Times New Roman"/>
                </a:rPr>
                <a:t>AUTRES MINISTERES </a:t>
              </a:r>
              <a:r>
                <a:rPr lang="fr-FR" sz="1600" kern="100" dirty="0" smtClean="0">
                  <a:effectLst/>
                  <a:latin typeface="Malgun Gothic"/>
                  <a:cs typeface="Times New Roman"/>
                </a:rPr>
                <a:t>/ STRUCTURES</a:t>
              </a:r>
              <a:endParaRPr lang="en-US" sz="1600" kern="100" dirty="0">
                <a:effectLst/>
                <a:latin typeface="Malgun Gothic"/>
                <a:cs typeface="Times New Roman"/>
              </a:endParaRPr>
            </a:p>
          </p:txBody>
        </p:sp>
        <p:sp>
          <p:nvSpPr>
            <p:cNvPr id="12" name="Organigramme : Document 10"/>
            <p:cNvSpPr/>
            <p:nvPr/>
          </p:nvSpPr>
          <p:spPr>
            <a:xfrm>
              <a:off x="4981575" y="1314450"/>
              <a:ext cx="1066800" cy="1381125"/>
            </a:xfrm>
            <a:prstGeom prst="flowChartDocument">
              <a:avLst/>
            </a:prstGeom>
            <a:ln w="12700"/>
            <a:scene3d>
              <a:camera prst="orthographicFront"/>
              <a:lightRig rig="threePt" dir="t"/>
            </a:scene3d>
            <a:sp3d contourW="12700">
              <a:contourClr>
                <a:schemeClr val="tx1"/>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latinLnBrk="1">
                <a:spcAft>
                  <a:spcPts val="0"/>
                </a:spcAft>
              </a:pPr>
              <a:r>
                <a:rPr lang="en-US" sz="1600" kern="100" dirty="0" smtClean="0">
                  <a:effectLst/>
                  <a:latin typeface="Malgun Gothic"/>
                  <a:cs typeface="Times New Roman"/>
                </a:rPr>
                <a:t>PLATEFORME</a:t>
              </a:r>
            </a:p>
            <a:p>
              <a:pPr algn="ctr" latinLnBrk="1">
                <a:spcAft>
                  <a:spcPts val="0"/>
                </a:spcAft>
              </a:pPr>
              <a:r>
                <a:rPr lang="fr-FR" sz="1600" kern="100" dirty="0" smtClean="0">
                  <a:latin typeface="Malgun Gothic"/>
                  <a:cs typeface="Times New Roman"/>
                </a:rPr>
                <a:t>WEB</a:t>
              </a:r>
            </a:p>
            <a:p>
              <a:pPr algn="ctr" latinLnBrk="1">
                <a:spcAft>
                  <a:spcPts val="0"/>
                </a:spcAft>
              </a:pPr>
              <a:r>
                <a:rPr lang="fr-FR" sz="1600" kern="100" dirty="0" smtClean="0">
                  <a:effectLst/>
                  <a:latin typeface="Malgun Gothic"/>
                  <a:cs typeface="Times New Roman"/>
                </a:rPr>
                <a:t>INTEGREE</a:t>
              </a:r>
              <a:endParaRPr lang="en-US" sz="1600" kern="100" dirty="0">
                <a:effectLst/>
                <a:latin typeface="Malgun Gothic"/>
                <a:cs typeface="Times New Roman"/>
              </a:endParaRPr>
            </a:p>
          </p:txBody>
        </p:sp>
        <p:cxnSp>
          <p:nvCxnSpPr>
            <p:cNvPr id="13" name="Connecteur droit avec flèche 11"/>
            <p:cNvCxnSpPr/>
            <p:nvPr/>
          </p:nvCxnSpPr>
          <p:spPr>
            <a:xfrm>
              <a:off x="733425" y="3848100"/>
              <a:ext cx="390525" cy="0"/>
            </a:xfrm>
            <a:prstGeom prst="straightConnector1">
              <a:avLst/>
            </a:prstGeom>
            <a:ln w="12700">
              <a:tailEnd type="arrow"/>
            </a:ln>
            <a:scene3d>
              <a:camera prst="orthographicFront"/>
              <a:lightRig rig="threePt" dir="t"/>
            </a:scene3d>
            <a:sp3d contourW="12700">
              <a:contourClr>
                <a:schemeClr val="tx1"/>
              </a:contourClr>
            </a:sp3d>
          </p:spPr>
          <p:style>
            <a:lnRef idx="1">
              <a:schemeClr val="accent1"/>
            </a:lnRef>
            <a:fillRef idx="0">
              <a:schemeClr val="accent1"/>
            </a:fillRef>
            <a:effectRef idx="0">
              <a:schemeClr val="accent1"/>
            </a:effectRef>
            <a:fontRef idx="minor">
              <a:schemeClr val="tx1"/>
            </a:fontRef>
          </p:style>
        </p:cxnSp>
        <p:cxnSp>
          <p:nvCxnSpPr>
            <p:cNvPr id="14" name="Connecteur droit avec flèche 12"/>
            <p:cNvCxnSpPr/>
            <p:nvPr/>
          </p:nvCxnSpPr>
          <p:spPr>
            <a:xfrm flipV="1">
              <a:off x="2971800" y="2638425"/>
              <a:ext cx="323850" cy="208280"/>
            </a:xfrm>
            <a:prstGeom prst="straightConnector1">
              <a:avLst/>
            </a:prstGeom>
            <a:ln w="12700">
              <a:tailEnd type="arrow"/>
            </a:ln>
            <a:scene3d>
              <a:camera prst="orthographicFront"/>
              <a:lightRig rig="threePt" dir="t"/>
            </a:scene3d>
            <a:sp3d contourW="12700">
              <a:contourClr>
                <a:schemeClr val="tx1"/>
              </a:contourClr>
            </a:sp3d>
          </p:spPr>
          <p:style>
            <a:lnRef idx="1">
              <a:schemeClr val="accent1"/>
            </a:lnRef>
            <a:fillRef idx="0">
              <a:schemeClr val="accent1"/>
            </a:fillRef>
            <a:effectRef idx="0">
              <a:schemeClr val="accent1"/>
            </a:effectRef>
            <a:fontRef idx="minor">
              <a:schemeClr val="tx1"/>
            </a:fontRef>
          </p:style>
        </p:cxnSp>
        <p:cxnSp>
          <p:nvCxnSpPr>
            <p:cNvPr id="15" name="Connecteur droit avec flèche 13"/>
            <p:cNvCxnSpPr/>
            <p:nvPr/>
          </p:nvCxnSpPr>
          <p:spPr>
            <a:xfrm>
              <a:off x="2876550" y="1714500"/>
              <a:ext cx="400050" cy="277495"/>
            </a:xfrm>
            <a:prstGeom prst="straightConnector1">
              <a:avLst/>
            </a:prstGeom>
            <a:ln w="12700">
              <a:tailEnd type="arrow"/>
            </a:ln>
            <a:scene3d>
              <a:camera prst="orthographicFront"/>
              <a:lightRig rig="threePt" dir="t"/>
            </a:scene3d>
            <a:sp3d contourW="12700">
              <a:contourClr>
                <a:schemeClr val="tx1"/>
              </a:contourClr>
            </a:sp3d>
          </p:spPr>
          <p:style>
            <a:lnRef idx="1">
              <a:schemeClr val="accent1"/>
            </a:lnRef>
            <a:fillRef idx="0">
              <a:schemeClr val="accent1"/>
            </a:fillRef>
            <a:effectRef idx="0">
              <a:schemeClr val="accent1"/>
            </a:effectRef>
            <a:fontRef idx="minor">
              <a:schemeClr val="tx1"/>
            </a:fontRef>
          </p:style>
        </p:cxnSp>
        <p:cxnSp>
          <p:nvCxnSpPr>
            <p:cNvPr id="16" name="Connecteur droit avec flèche 14"/>
            <p:cNvCxnSpPr/>
            <p:nvPr/>
          </p:nvCxnSpPr>
          <p:spPr>
            <a:xfrm>
              <a:off x="4533900" y="2114550"/>
              <a:ext cx="447675" cy="0"/>
            </a:xfrm>
            <a:prstGeom prst="straightConnector1">
              <a:avLst/>
            </a:prstGeom>
            <a:ln w="12700">
              <a:tailEnd type="arrow"/>
            </a:ln>
            <a:scene3d>
              <a:camera prst="orthographicFront"/>
              <a:lightRig rig="threePt" dir="t"/>
            </a:scene3d>
            <a:sp3d contourW="12700">
              <a:contourClr>
                <a:schemeClr val="tx1"/>
              </a:contourClr>
            </a:sp3d>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0" y="-183150"/>
              <a:ext cx="733425" cy="4383675"/>
            </a:xfrm>
            <a:prstGeom prst="rect">
              <a:avLst/>
            </a:prstGeom>
            <a:ln w="12700"/>
            <a:scene3d>
              <a:camera prst="orthographicFront"/>
              <a:lightRig rig="threePt" dir="t"/>
            </a:scene3d>
            <a:sp3d contourW="12700">
              <a:contourClr>
                <a:schemeClr val="tx1"/>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vert" wrap="square" lIns="91440" tIns="45720" rIns="91440" bIns="45720" numCol="1" spcCol="0" rtlCol="0" fromWordArt="0" anchor="ctr" anchorCtr="0" forceAA="0" compatLnSpc="1">
              <a:prstTxWarp prst="textNoShape">
                <a:avLst/>
              </a:prstTxWarp>
              <a:noAutofit/>
            </a:bodyPr>
            <a:lstStyle/>
            <a:p>
              <a:pPr algn="ctr" latinLnBrk="1">
                <a:spcAft>
                  <a:spcPts val="0"/>
                </a:spcAft>
              </a:pPr>
              <a:r>
                <a:rPr lang="en-US" sz="2400" b="1" kern="100" dirty="0" smtClean="0">
                  <a:solidFill>
                    <a:schemeClr val="bg1"/>
                  </a:solidFill>
                  <a:effectLst/>
                  <a:latin typeface="Times New Roman"/>
                  <a:cs typeface="Times New Roman"/>
                </a:rPr>
                <a:t>Plan cadre de services </a:t>
              </a:r>
              <a:r>
                <a:rPr lang="en-US" sz="2400" b="1" kern="100" dirty="0" err="1" smtClean="0">
                  <a:solidFill>
                    <a:schemeClr val="bg1"/>
                  </a:solidFill>
                  <a:effectLst/>
                  <a:latin typeface="Times New Roman"/>
                  <a:cs typeface="Times New Roman"/>
                </a:rPr>
                <a:t>en</a:t>
              </a:r>
              <a:r>
                <a:rPr lang="en-US" sz="2400" b="1" kern="100" dirty="0" smtClean="0">
                  <a:solidFill>
                    <a:schemeClr val="bg1"/>
                  </a:solidFill>
                  <a:effectLst/>
                  <a:latin typeface="Times New Roman"/>
                  <a:cs typeface="Times New Roman"/>
                </a:rPr>
                <a:t> </a:t>
              </a:r>
              <a:r>
                <a:rPr lang="en-US" sz="2400" b="1" kern="100" dirty="0" err="1" smtClean="0">
                  <a:solidFill>
                    <a:schemeClr val="bg1"/>
                  </a:solidFill>
                  <a:effectLst/>
                  <a:latin typeface="Times New Roman"/>
                  <a:cs typeface="Times New Roman"/>
                </a:rPr>
                <a:t>ligne</a:t>
              </a:r>
              <a:endParaRPr lang="en-US" sz="1050" kern="100" dirty="0">
                <a:solidFill>
                  <a:schemeClr val="bg1"/>
                </a:solidFill>
                <a:effectLst/>
                <a:latin typeface="Malgun Gothic"/>
                <a:cs typeface="Times New Roman"/>
              </a:endParaRPr>
            </a:p>
          </p:txBody>
        </p:sp>
        <p:cxnSp>
          <p:nvCxnSpPr>
            <p:cNvPr id="18" name="Connecteur droit avec flèche 16"/>
            <p:cNvCxnSpPr/>
            <p:nvPr/>
          </p:nvCxnSpPr>
          <p:spPr>
            <a:xfrm flipV="1">
              <a:off x="733425" y="219075"/>
              <a:ext cx="523875" cy="427990"/>
            </a:xfrm>
            <a:prstGeom prst="straightConnector1">
              <a:avLst/>
            </a:prstGeom>
            <a:ln w="12700">
              <a:tailEnd type="arrow"/>
            </a:ln>
            <a:scene3d>
              <a:camera prst="orthographicFront"/>
              <a:lightRig rig="threePt" dir="t"/>
            </a:scene3d>
            <a:sp3d contourW="12700">
              <a:contourClr>
                <a:schemeClr val="tx1"/>
              </a:contourClr>
            </a:sp3d>
          </p:spPr>
          <p:style>
            <a:lnRef idx="1">
              <a:schemeClr val="accent1"/>
            </a:lnRef>
            <a:fillRef idx="0">
              <a:schemeClr val="accent1"/>
            </a:fillRef>
            <a:effectRef idx="0">
              <a:schemeClr val="accent1"/>
            </a:effectRef>
            <a:fontRef idx="minor">
              <a:schemeClr val="tx1"/>
            </a:fontRef>
          </p:style>
        </p:cxnSp>
        <p:cxnSp>
          <p:nvCxnSpPr>
            <p:cNvPr id="19" name="Connecteur droit avec flèche 17"/>
            <p:cNvCxnSpPr/>
            <p:nvPr/>
          </p:nvCxnSpPr>
          <p:spPr>
            <a:xfrm flipV="1">
              <a:off x="733425" y="1304925"/>
              <a:ext cx="409575" cy="322580"/>
            </a:xfrm>
            <a:prstGeom prst="straightConnector1">
              <a:avLst/>
            </a:prstGeom>
            <a:ln w="12700">
              <a:tailEnd type="arrow"/>
            </a:ln>
            <a:scene3d>
              <a:camera prst="orthographicFront"/>
              <a:lightRig rig="threePt" dir="t"/>
            </a:scene3d>
            <a:sp3d contourW="12700">
              <a:contourClr>
                <a:schemeClr val="tx1"/>
              </a:contourClr>
            </a:sp3d>
          </p:spPr>
          <p:style>
            <a:lnRef idx="1">
              <a:schemeClr val="accent1"/>
            </a:lnRef>
            <a:fillRef idx="0">
              <a:schemeClr val="accent1"/>
            </a:fillRef>
            <a:effectRef idx="0">
              <a:schemeClr val="accent1"/>
            </a:effectRef>
            <a:fontRef idx="minor">
              <a:schemeClr val="tx1"/>
            </a:fontRef>
          </p:style>
        </p:cxnSp>
        <p:cxnSp>
          <p:nvCxnSpPr>
            <p:cNvPr id="20" name="Connecteur droit avec flèche 18"/>
            <p:cNvCxnSpPr/>
            <p:nvPr/>
          </p:nvCxnSpPr>
          <p:spPr>
            <a:xfrm>
              <a:off x="733425" y="2781300"/>
              <a:ext cx="333375" cy="0"/>
            </a:xfrm>
            <a:prstGeom prst="straightConnector1">
              <a:avLst/>
            </a:prstGeom>
            <a:ln w="12700">
              <a:tailEnd type="arrow"/>
            </a:ln>
            <a:scene3d>
              <a:camera prst="orthographicFront"/>
              <a:lightRig rig="threePt" dir="t"/>
            </a:scene3d>
            <a:sp3d contourW="12700">
              <a:contourClr>
                <a:schemeClr val="tx1"/>
              </a:contourClr>
            </a:sp3d>
          </p:spPr>
          <p:style>
            <a:lnRef idx="1">
              <a:schemeClr val="accent1"/>
            </a:lnRef>
            <a:fillRef idx="0">
              <a:schemeClr val="accent1"/>
            </a:fillRef>
            <a:effectRef idx="0">
              <a:schemeClr val="accent1"/>
            </a:effectRef>
            <a:fontRef idx="minor">
              <a:schemeClr val="tx1"/>
            </a:fontRef>
          </p:style>
        </p:cxnSp>
      </p:grpSp>
      <p:cxnSp>
        <p:nvCxnSpPr>
          <p:cNvPr id="22" name="Connecteur droit avec flèche 21"/>
          <p:cNvCxnSpPr/>
          <p:nvPr/>
        </p:nvCxnSpPr>
        <p:spPr>
          <a:xfrm flipH="1">
            <a:off x="4931794" y="1761071"/>
            <a:ext cx="467520" cy="426955"/>
          </a:xfrm>
          <a:prstGeom prst="straightConnector1">
            <a:avLst/>
          </a:prstGeom>
          <a:ln w="25400" cmpd="sng">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19751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27983" y="-1000"/>
            <a:ext cx="3911648" cy="923330"/>
          </a:xfrm>
          <a:prstGeom prst="rect">
            <a:avLst/>
          </a:prstGeom>
          <a:noFill/>
        </p:spPr>
        <p:txBody>
          <a:bodyPr wrap="none" lIns="91440" tIns="45720" rIns="91440" bIns="45720">
            <a:spAutoFit/>
          </a:bodyPr>
          <a:lstStyle/>
          <a:p>
            <a:pPr algn="ctr"/>
            <a:r>
              <a:rPr lang="en-PH" sz="5400" b="1" dirty="0" smtClean="0">
                <a:ln w="0"/>
                <a:effectLst>
                  <a:outerShdw blurRad="38100" dist="25400" dir="5400000" algn="ctr" rotWithShape="0">
                    <a:srgbClr val="6E747A">
                      <a:alpha val="43000"/>
                    </a:srgbClr>
                  </a:outerShdw>
                </a:effectLst>
                <a:latin typeface="Britannic Bold" panose="020B0903060703020204" pitchFamily="34" charset="0"/>
              </a:rPr>
              <a:t>Conclusions</a:t>
            </a:r>
            <a:endParaRPr lang="en-US" sz="5400" b="1" cap="none" spc="0" dirty="0">
              <a:ln w="0"/>
              <a:effectLst>
                <a:outerShdw blurRad="38100" dist="25400" dir="5400000" algn="ctr" rotWithShape="0">
                  <a:srgbClr val="6E747A">
                    <a:alpha val="43000"/>
                  </a:srgbClr>
                </a:outerShdw>
              </a:effectLst>
              <a:latin typeface="Britannic Bold" panose="020B0903060703020204" pitchFamily="34" charset="0"/>
            </a:endParaRPr>
          </a:p>
        </p:txBody>
      </p:sp>
      <p:sp>
        <p:nvSpPr>
          <p:cNvPr id="3" name="Espace réservé du contenu 2"/>
          <p:cNvSpPr txBox="1">
            <a:spLocks/>
          </p:cNvSpPr>
          <p:nvPr/>
        </p:nvSpPr>
        <p:spPr>
          <a:xfrm>
            <a:off x="1560786" y="914397"/>
            <a:ext cx="9963807" cy="5457371"/>
          </a:xfrm>
          <a:prstGeom prst="rect">
            <a:avLst/>
          </a:prstGeom>
        </p:spPr>
        <p:txBody>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lvl="1" algn="just">
              <a:buFont typeface="Wingdings" panose="05000000000000000000" pitchFamily="2" charset="2"/>
              <a:buChar char="§"/>
            </a:pPr>
            <a:r>
              <a:rPr lang="fr-FR" sz="3000" dirty="0"/>
              <a:t>Les services existants en ligne sont inefficaces pour fournir des services de bonne qualité aux utilisateurs.</a:t>
            </a:r>
          </a:p>
          <a:p>
            <a:pPr lvl="1" algn="just">
              <a:buFont typeface="Wingdings" panose="05000000000000000000" pitchFamily="2" charset="2"/>
              <a:buChar char="§"/>
            </a:pPr>
            <a:r>
              <a:rPr lang="fr-FR" sz="3000" dirty="0"/>
              <a:t>Un cadre a été proposé basé sur la norme internationale et les réalités locales</a:t>
            </a:r>
          </a:p>
          <a:p>
            <a:pPr lvl="1" algn="just">
              <a:buFont typeface="Wingdings" panose="05000000000000000000" pitchFamily="2" charset="2"/>
              <a:buChar char="§"/>
            </a:pPr>
            <a:r>
              <a:rPr lang="fr-FR" sz="3000" dirty="0"/>
              <a:t>La mise en œuvre de la solution proposée dans cette étude améliorera la qualité des services en ligne au sein du ministère.</a:t>
            </a:r>
          </a:p>
          <a:p>
            <a:pPr lvl="1" algn="just">
              <a:buFont typeface="Wingdings" panose="05000000000000000000" pitchFamily="2" charset="2"/>
              <a:buChar char="§"/>
            </a:pPr>
            <a:r>
              <a:rPr lang="fr-FR" sz="3000" dirty="0"/>
              <a:t>Les futurs chercheurs peuvent mener une étude au niveau national pour la mise en œuvre de la prestation de services en ligne.</a:t>
            </a:r>
          </a:p>
        </p:txBody>
      </p:sp>
    </p:spTree>
    <p:extLst>
      <p:ext uri="{BB962C8B-B14F-4D97-AF65-F5344CB8AC3E}">
        <p14:creationId xmlns:p14="http://schemas.microsoft.com/office/powerpoint/2010/main" val="40411236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59742" y="184681"/>
            <a:ext cx="5835252" cy="923330"/>
          </a:xfrm>
          <a:prstGeom prst="rect">
            <a:avLst/>
          </a:prstGeom>
          <a:noFill/>
        </p:spPr>
        <p:txBody>
          <a:bodyPr wrap="none" lIns="91440" tIns="45720" rIns="91440" bIns="45720">
            <a:spAutoFit/>
          </a:bodyPr>
          <a:lstStyle/>
          <a:p>
            <a:pPr algn="ctr"/>
            <a:r>
              <a:rPr lang="en-PH" sz="5400" b="1" dirty="0" err="1" smtClean="0">
                <a:ln w="0"/>
                <a:effectLst>
                  <a:outerShdw blurRad="38100" dist="25400" dir="5400000" algn="ctr" rotWithShape="0">
                    <a:srgbClr val="6E747A">
                      <a:alpha val="43000"/>
                    </a:srgbClr>
                  </a:outerShdw>
                </a:effectLst>
                <a:latin typeface="Britannic Bold" panose="020B0903060703020204" pitchFamily="34" charset="0"/>
              </a:rPr>
              <a:t>Recommandations</a:t>
            </a:r>
            <a:endParaRPr lang="en-US" sz="5400" b="1" cap="none" spc="0" dirty="0">
              <a:ln w="0"/>
              <a:effectLst>
                <a:outerShdw blurRad="38100" dist="25400" dir="5400000" algn="ctr" rotWithShape="0">
                  <a:srgbClr val="6E747A">
                    <a:alpha val="43000"/>
                  </a:srgbClr>
                </a:outerShdw>
              </a:effectLst>
              <a:latin typeface="Britannic Bold" panose="020B0903060703020204" pitchFamily="34" charset="0"/>
            </a:endParaRPr>
          </a:p>
        </p:txBody>
      </p:sp>
      <p:sp>
        <p:nvSpPr>
          <p:cNvPr id="3" name="Rectangle 2"/>
          <p:cNvSpPr/>
          <p:nvPr/>
        </p:nvSpPr>
        <p:spPr>
          <a:xfrm>
            <a:off x="957943" y="1209614"/>
            <a:ext cx="10958286" cy="4801314"/>
          </a:xfrm>
          <a:prstGeom prst="rect">
            <a:avLst/>
          </a:prstGeom>
        </p:spPr>
        <p:txBody>
          <a:bodyPr wrap="square">
            <a:spAutoFit/>
          </a:bodyPr>
          <a:lstStyle/>
          <a:p>
            <a:pPr marL="457200" indent="-457200" algn="just" latinLnBrk="1">
              <a:buClr>
                <a:schemeClr val="accent1"/>
              </a:buClr>
              <a:buFont typeface="Wingdings" panose="05000000000000000000" pitchFamily="2" charset="2"/>
              <a:buChar char="§"/>
            </a:pPr>
            <a:r>
              <a:rPr lang="fr-FR" sz="3400" dirty="0"/>
              <a:t>Le ministère devrait revoir son cadre régissant </a:t>
            </a:r>
          </a:p>
          <a:p>
            <a:pPr algn="just" latinLnBrk="1">
              <a:buClr>
                <a:schemeClr val="accent1"/>
              </a:buClr>
            </a:pPr>
            <a:r>
              <a:rPr lang="fr-FR" sz="3400" dirty="0" smtClean="0"/>
              <a:t>l'activité </a:t>
            </a:r>
            <a:r>
              <a:rPr lang="fr-FR" sz="3400" dirty="0"/>
              <a:t>des services en ligne.</a:t>
            </a:r>
          </a:p>
          <a:p>
            <a:pPr marL="457200" indent="-457200" algn="just" latinLnBrk="1">
              <a:buClr>
                <a:schemeClr val="accent1"/>
              </a:buClr>
              <a:buFont typeface="Wingdings" panose="05000000000000000000" pitchFamily="2" charset="2"/>
              <a:buChar char="§"/>
            </a:pPr>
            <a:r>
              <a:rPr lang="fr-FR" sz="3400" dirty="0"/>
              <a:t>Le ministère devrait fournir une disposition légale </a:t>
            </a:r>
            <a:endParaRPr lang="fr-FR" sz="3400" dirty="0" smtClean="0"/>
          </a:p>
          <a:p>
            <a:pPr algn="just" latinLnBrk="1">
              <a:buClr>
                <a:schemeClr val="accent1"/>
              </a:buClr>
            </a:pPr>
            <a:r>
              <a:rPr lang="fr-FR" sz="3400" dirty="0" smtClean="0"/>
              <a:t>pour </a:t>
            </a:r>
            <a:r>
              <a:rPr lang="fr-FR" sz="3400" dirty="0"/>
              <a:t>tout le processus de processus en ligne</a:t>
            </a:r>
          </a:p>
          <a:p>
            <a:pPr marL="457200" indent="-457200" algn="just" latinLnBrk="1">
              <a:buClr>
                <a:schemeClr val="accent1"/>
              </a:buClr>
              <a:buFont typeface="Wingdings" panose="05000000000000000000" pitchFamily="2" charset="2"/>
              <a:buChar char="§"/>
            </a:pPr>
            <a:r>
              <a:rPr lang="fr-FR" sz="3400" dirty="0"/>
              <a:t>Standardisation des procédures pour tous les </a:t>
            </a:r>
            <a:endParaRPr lang="fr-FR" sz="3400" dirty="0" smtClean="0"/>
          </a:p>
          <a:p>
            <a:pPr algn="just" latinLnBrk="1">
              <a:buClr>
                <a:schemeClr val="accent1"/>
              </a:buClr>
            </a:pPr>
            <a:r>
              <a:rPr lang="fr-FR" sz="3400" dirty="0" smtClean="0"/>
              <a:t>départements </a:t>
            </a:r>
            <a:r>
              <a:rPr lang="fr-FR" sz="3400" dirty="0"/>
              <a:t>du ministère.</a:t>
            </a:r>
          </a:p>
          <a:p>
            <a:pPr marL="457200" indent="-457200" algn="just" latinLnBrk="1">
              <a:buClr>
                <a:schemeClr val="accent1"/>
              </a:buClr>
              <a:buFont typeface="Wingdings" panose="05000000000000000000" pitchFamily="2" charset="2"/>
              <a:buChar char="§"/>
            </a:pPr>
            <a:r>
              <a:rPr lang="fr-FR" sz="3400" dirty="0"/>
              <a:t>Développer de nouveaux logiciels ou modules à </a:t>
            </a:r>
            <a:endParaRPr lang="fr-FR" sz="3400" dirty="0" smtClean="0"/>
          </a:p>
          <a:p>
            <a:pPr algn="just" latinLnBrk="1">
              <a:buClr>
                <a:schemeClr val="accent1"/>
              </a:buClr>
            </a:pPr>
            <a:r>
              <a:rPr lang="fr-FR" sz="3400" dirty="0" smtClean="0"/>
              <a:t>utiliser </a:t>
            </a:r>
            <a:r>
              <a:rPr lang="fr-FR" sz="3400" dirty="0"/>
              <a:t>dans les différents départements du ministère et améliorer les outils TIC existants.</a:t>
            </a:r>
            <a:endParaRPr lang="en-US" sz="3400" dirty="0"/>
          </a:p>
        </p:txBody>
      </p:sp>
    </p:spTree>
    <p:extLst>
      <p:ext uri="{BB962C8B-B14F-4D97-AF65-F5344CB8AC3E}">
        <p14:creationId xmlns:p14="http://schemas.microsoft.com/office/powerpoint/2010/main" val="14028037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94971" y="-11419"/>
            <a:ext cx="10014858" cy="923330"/>
          </a:xfrm>
          <a:prstGeom prst="rect">
            <a:avLst/>
          </a:prstGeom>
          <a:noFill/>
        </p:spPr>
        <p:txBody>
          <a:bodyPr wrap="square" lIns="91440" tIns="45720" rIns="91440" bIns="45720">
            <a:spAutoFit/>
          </a:bodyPr>
          <a:lstStyle/>
          <a:p>
            <a:pPr algn="ctr"/>
            <a:r>
              <a:rPr lang="en-PH" sz="5400" b="1" dirty="0" smtClean="0">
                <a:ln w="0"/>
                <a:effectLst>
                  <a:outerShdw blurRad="38100" dist="25400" dir="5400000" algn="ctr" rotWithShape="0">
                    <a:srgbClr val="6E747A">
                      <a:alpha val="43000"/>
                    </a:srgbClr>
                  </a:outerShdw>
                </a:effectLst>
                <a:latin typeface="Britannic Bold" panose="020B0903060703020204" pitchFamily="34" charset="0"/>
              </a:rPr>
              <a:t>PERSPECTIVES - Plan </a:t>
            </a:r>
            <a:r>
              <a:rPr lang="en-PH" sz="5400" b="1" dirty="0" err="1" smtClean="0">
                <a:ln w="0"/>
                <a:effectLst>
                  <a:outerShdw blurRad="38100" dist="25400" dir="5400000" algn="ctr" rotWithShape="0">
                    <a:srgbClr val="6E747A">
                      <a:alpha val="43000"/>
                    </a:srgbClr>
                  </a:outerShdw>
                </a:effectLst>
                <a:latin typeface="Britannic Bold" panose="020B0903060703020204" pitchFamily="34" charset="0"/>
              </a:rPr>
              <a:t>d’actions</a:t>
            </a:r>
            <a:endParaRPr lang="en-US" sz="5400" b="1" cap="none" spc="0" dirty="0">
              <a:ln w="0"/>
              <a:effectLst>
                <a:outerShdw blurRad="38100" dist="25400" dir="5400000" algn="ctr" rotWithShape="0">
                  <a:srgbClr val="6E747A">
                    <a:alpha val="43000"/>
                  </a:srgbClr>
                </a:outerShdw>
              </a:effectLst>
              <a:latin typeface="Britannic Bold" panose="020B0903060703020204" pitchFamily="34" charset="0"/>
            </a:endParaRPr>
          </a:p>
        </p:txBody>
      </p:sp>
      <p:sp>
        <p:nvSpPr>
          <p:cNvPr id="3" name="ZoneTexte 2"/>
          <p:cNvSpPr txBox="1"/>
          <p:nvPr/>
        </p:nvSpPr>
        <p:spPr>
          <a:xfrm>
            <a:off x="1426955" y="1100702"/>
            <a:ext cx="10082874" cy="5447645"/>
          </a:xfrm>
          <a:prstGeom prst="rect">
            <a:avLst/>
          </a:prstGeom>
          <a:noFill/>
        </p:spPr>
        <p:txBody>
          <a:bodyPr wrap="square" rtlCol="0">
            <a:spAutoFit/>
          </a:bodyPr>
          <a:lstStyle/>
          <a:p>
            <a:r>
              <a:rPr lang="fr-FR" sz="2000" b="1" dirty="0"/>
              <a:t>Améliorer le niveau de traçabilité des services en </a:t>
            </a:r>
            <a:r>
              <a:rPr lang="fr-FR" sz="2000" b="1" dirty="0" smtClean="0"/>
              <a:t>ligne</a:t>
            </a:r>
          </a:p>
          <a:p>
            <a:endParaRPr lang="fr-FR" dirty="0"/>
          </a:p>
          <a:p>
            <a:pPr marL="285750" indent="-285750">
              <a:buFont typeface="Wingdings" panose="05000000000000000000" pitchFamily="2" charset="2"/>
              <a:buChar char="§"/>
            </a:pPr>
            <a:r>
              <a:rPr lang="fr-FR" dirty="0"/>
              <a:t>Mettre en place un comité de réflexion sur les procédures</a:t>
            </a:r>
          </a:p>
          <a:p>
            <a:pPr marL="285750" indent="-285750">
              <a:buFont typeface="Wingdings" panose="05000000000000000000" pitchFamily="2" charset="2"/>
              <a:buChar char="§"/>
            </a:pPr>
            <a:r>
              <a:rPr lang="fr-FR" dirty="0"/>
              <a:t>Développer un guide d'évaluation de service</a:t>
            </a:r>
          </a:p>
          <a:p>
            <a:pPr marL="285750" indent="-285750">
              <a:buFont typeface="Wingdings" panose="05000000000000000000" pitchFamily="2" charset="2"/>
              <a:buChar char="§"/>
            </a:pPr>
            <a:r>
              <a:rPr lang="fr-FR" dirty="0"/>
              <a:t>Produire une description explicite des procédures pour chaque département</a:t>
            </a:r>
          </a:p>
          <a:p>
            <a:pPr marL="285750" indent="-285750">
              <a:buFont typeface="Wingdings" panose="05000000000000000000" pitchFamily="2" charset="2"/>
              <a:buChar char="§"/>
            </a:pPr>
            <a:r>
              <a:rPr lang="fr-FR" dirty="0"/>
              <a:t>Mise en place d'un système de suivi des activités visant à donner le statut d'exécution des demandes à tout moment</a:t>
            </a:r>
            <a:endParaRPr lang="fr-FR" dirty="0" smtClean="0"/>
          </a:p>
          <a:p>
            <a:endParaRPr lang="fr-FR" dirty="0" smtClean="0"/>
          </a:p>
          <a:p>
            <a:r>
              <a:rPr lang="fr-FR" sz="2000" b="1" dirty="0"/>
              <a:t>Améliorez le gain de temps grâce aux services en ligne lors du traitement des demandes des utilisateurs</a:t>
            </a:r>
          </a:p>
          <a:p>
            <a:endParaRPr lang="fr-FR" dirty="0" smtClean="0"/>
          </a:p>
          <a:p>
            <a:pPr marL="285750" indent="-285750">
              <a:buFont typeface="Arial" panose="020B0604020202020204" pitchFamily="34" charset="0"/>
              <a:buChar char="•"/>
            </a:pPr>
            <a:r>
              <a:rPr lang="fr-FR" dirty="0"/>
              <a:t>Mettre en place un comité technique de réflexion sur l'échange de données</a:t>
            </a:r>
          </a:p>
          <a:p>
            <a:pPr marL="285750" indent="-285750">
              <a:buFont typeface="Arial" panose="020B0604020202020204" pitchFamily="34" charset="0"/>
              <a:buChar char="•"/>
            </a:pPr>
            <a:r>
              <a:rPr lang="fr-FR" dirty="0"/>
              <a:t>Organiser des échanges et des sessions de formation pour les utilisateurs</a:t>
            </a:r>
          </a:p>
          <a:p>
            <a:pPr marL="285750" indent="-285750">
              <a:buFont typeface="Arial" panose="020B0604020202020204" pitchFamily="34" charset="0"/>
              <a:buChar char="•"/>
            </a:pPr>
            <a:r>
              <a:rPr lang="fr-FR" dirty="0"/>
              <a:t>Mise en place d'une plateforme collaborative entre le Ministère et les structures externes impliquées dans l'exécution de ses services</a:t>
            </a:r>
          </a:p>
          <a:p>
            <a:pPr marL="285750" indent="-285750">
              <a:buFont typeface="Arial" panose="020B0604020202020204" pitchFamily="34" charset="0"/>
              <a:buChar char="•"/>
            </a:pPr>
            <a:r>
              <a:rPr lang="fr-FR" dirty="0"/>
              <a:t>Un système d'alerte pour les agents en cas de dépassement du temps nécessaire à l'exécution des tâches doit être mis en place</a:t>
            </a:r>
          </a:p>
          <a:p>
            <a:endParaRPr lang="fr-FR" dirty="0" smtClean="0"/>
          </a:p>
          <a:p>
            <a:endParaRPr lang="fr-FR" dirty="0"/>
          </a:p>
        </p:txBody>
      </p:sp>
    </p:spTree>
    <p:extLst>
      <p:ext uri="{BB962C8B-B14F-4D97-AF65-F5344CB8AC3E}">
        <p14:creationId xmlns:p14="http://schemas.microsoft.com/office/powerpoint/2010/main" val="22896294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50271" y="-11419"/>
            <a:ext cx="9616736" cy="923330"/>
          </a:xfrm>
          <a:prstGeom prst="rect">
            <a:avLst/>
          </a:prstGeom>
          <a:noFill/>
        </p:spPr>
        <p:txBody>
          <a:bodyPr wrap="none" lIns="91440" tIns="45720" rIns="91440" bIns="45720">
            <a:spAutoFit/>
          </a:bodyPr>
          <a:lstStyle/>
          <a:p>
            <a:pPr algn="ctr"/>
            <a:r>
              <a:rPr lang="en-PH" sz="5400" b="1" dirty="0">
                <a:ln w="0"/>
                <a:effectLst>
                  <a:outerShdw blurRad="38100" dist="25400" dir="5400000" algn="ctr" rotWithShape="0">
                    <a:srgbClr val="6E747A">
                      <a:alpha val="43000"/>
                    </a:srgbClr>
                  </a:outerShdw>
                </a:effectLst>
                <a:latin typeface="Britannic Bold" panose="020B0903060703020204" pitchFamily="34" charset="0"/>
              </a:rPr>
              <a:t>PERSPECTIVES - Plan </a:t>
            </a:r>
            <a:r>
              <a:rPr lang="en-PH" sz="5400" b="1" dirty="0" err="1">
                <a:ln w="0"/>
                <a:effectLst>
                  <a:outerShdw blurRad="38100" dist="25400" dir="5400000" algn="ctr" rotWithShape="0">
                    <a:srgbClr val="6E747A">
                      <a:alpha val="43000"/>
                    </a:srgbClr>
                  </a:outerShdw>
                </a:effectLst>
                <a:latin typeface="Britannic Bold" panose="020B0903060703020204" pitchFamily="34" charset="0"/>
              </a:rPr>
              <a:t>d’actions</a:t>
            </a:r>
            <a:endParaRPr lang="en-US" sz="5400" b="1" dirty="0">
              <a:ln w="0"/>
              <a:effectLst>
                <a:outerShdw blurRad="38100" dist="25400" dir="5400000" algn="ctr" rotWithShape="0">
                  <a:srgbClr val="6E747A">
                    <a:alpha val="43000"/>
                  </a:srgbClr>
                </a:outerShdw>
              </a:effectLst>
              <a:latin typeface="Britannic Bold" panose="020B0903060703020204" pitchFamily="34" charset="0"/>
            </a:endParaRPr>
          </a:p>
        </p:txBody>
      </p:sp>
      <p:sp>
        <p:nvSpPr>
          <p:cNvPr id="3" name="ZoneTexte 2"/>
          <p:cNvSpPr txBox="1"/>
          <p:nvPr/>
        </p:nvSpPr>
        <p:spPr>
          <a:xfrm>
            <a:off x="1222744" y="839960"/>
            <a:ext cx="10738883" cy="5693866"/>
          </a:xfrm>
          <a:prstGeom prst="rect">
            <a:avLst/>
          </a:prstGeom>
          <a:noFill/>
        </p:spPr>
        <p:txBody>
          <a:bodyPr wrap="square" rtlCol="0">
            <a:spAutoFit/>
          </a:bodyPr>
          <a:lstStyle/>
          <a:p>
            <a:r>
              <a:rPr lang="fr-FR" sz="2000" b="1" dirty="0"/>
              <a:t>Améliorer les ressources pour mettre en œuvre la production de services en ligne</a:t>
            </a:r>
          </a:p>
          <a:p>
            <a:endParaRPr lang="fr-FR" dirty="0"/>
          </a:p>
          <a:p>
            <a:pPr marL="285750" indent="-285750">
              <a:buFont typeface="Arial" panose="020B0604020202020204" pitchFamily="34" charset="0"/>
              <a:buChar char="•"/>
            </a:pPr>
            <a:r>
              <a:rPr lang="fr-FR" dirty="0"/>
              <a:t>Créer un comité de réflexion sur les lois et dispositions légales relatives aux services en </a:t>
            </a:r>
            <a:r>
              <a:rPr lang="fr-FR" dirty="0" smtClean="0"/>
              <a:t>ligne</a:t>
            </a:r>
            <a:endParaRPr lang="fr-FR" dirty="0"/>
          </a:p>
          <a:p>
            <a:pPr marL="285750" indent="-285750">
              <a:buFont typeface="Arial" panose="020B0604020202020204" pitchFamily="34" charset="0"/>
              <a:buChar char="•"/>
            </a:pPr>
            <a:r>
              <a:rPr lang="fr-FR" dirty="0"/>
              <a:t>Proposer des lois et des dispositions améliorant le cadre légal actuel pour les services en ligne</a:t>
            </a:r>
          </a:p>
          <a:p>
            <a:pPr marL="285750" indent="-285750">
              <a:buFont typeface="Arial" panose="020B0604020202020204" pitchFamily="34" charset="0"/>
              <a:buChar char="•"/>
            </a:pPr>
            <a:r>
              <a:rPr lang="fr-FR" dirty="0"/>
              <a:t>Organiser une réunion annuelle pour évaluer les lois et les dispositions en vigueur concernant les services en ligne</a:t>
            </a:r>
          </a:p>
          <a:p>
            <a:pPr marL="285750" indent="-285750">
              <a:buFont typeface="Arial" panose="020B0604020202020204" pitchFamily="34" charset="0"/>
              <a:buChar char="•"/>
            </a:pPr>
            <a:r>
              <a:rPr lang="fr-FR" dirty="0"/>
              <a:t>Extension des lois en faveur de la mise en ligne des services</a:t>
            </a:r>
          </a:p>
          <a:p>
            <a:pPr marL="285750" indent="-285750">
              <a:buFont typeface="Arial" panose="020B0604020202020204" pitchFamily="34" charset="0"/>
              <a:buChar char="•"/>
            </a:pPr>
            <a:r>
              <a:rPr lang="fr-FR" dirty="0"/>
              <a:t>La mise à jour des lois existantes sur la fourniture en ligne de services</a:t>
            </a:r>
          </a:p>
          <a:p>
            <a:pPr marL="285750" indent="-285750">
              <a:buFont typeface="Arial" panose="020B0604020202020204" pitchFamily="34" charset="0"/>
              <a:buChar char="•"/>
            </a:pPr>
            <a:r>
              <a:rPr lang="fr-FR" dirty="0"/>
              <a:t>Etude approfondie de la structure en charge de la mise en ligne des services</a:t>
            </a:r>
          </a:p>
          <a:p>
            <a:pPr marL="285750" indent="-285750">
              <a:buFont typeface="Arial" panose="020B0604020202020204" pitchFamily="34" charset="0"/>
              <a:buChar char="•"/>
            </a:pPr>
            <a:r>
              <a:rPr lang="fr-FR" dirty="0"/>
              <a:t>Un plan pour renforcer les capacités techniques des fonctionnaires du ministère</a:t>
            </a:r>
          </a:p>
          <a:p>
            <a:pPr marL="285750" indent="-285750">
              <a:buFont typeface="Arial" panose="020B0604020202020204" pitchFamily="34" charset="0"/>
              <a:buChar char="•"/>
            </a:pPr>
            <a:r>
              <a:rPr lang="fr-FR" dirty="0"/>
              <a:t>Concevoir un plan de mobilisation des ressources financières avec les partenaires au développement</a:t>
            </a:r>
          </a:p>
          <a:p>
            <a:pPr marL="285750" indent="-285750">
              <a:buFont typeface="Arial" panose="020B0604020202020204" pitchFamily="34" charset="0"/>
              <a:buChar char="•"/>
            </a:pPr>
            <a:r>
              <a:rPr lang="fr-FR" dirty="0"/>
              <a:t>Organiser des réunions avec des partenaires techniques et financiers</a:t>
            </a:r>
            <a:endParaRPr lang="fr-FR" dirty="0" smtClean="0"/>
          </a:p>
          <a:p>
            <a:endParaRPr lang="fr-FR" dirty="0"/>
          </a:p>
          <a:p>
            <a:r>
              <a:rPr lang="fr-FR" sz="2000" b="1" dirty="0" smtClean="0"/>
              <a:t>Rendre effective l’utilisation des services en ligne</a:t>
            </a:r>
          </a:p>
          <a:p>
            <a:pPr marL="285750" indent="-285750">
              <a:buFont typeface="Arial" panose="020B0604020202020204" pitchFamily="34" charset="0"/>
              <a:buChar char="•"/>
            </a:pPr>
            <a:r>
              <a:rPr lang="fr-FR" dirty="0" smtClean="0"/>
              <a:t>Produire </a:t>
            </a:r>
            <a:r>
              <a:rPr lang="fr-FR" dirty="0"/>
              <a:t>un rapport sur le niveau d'utilisation des services en ligne</a:t>
            </a:r>
          </a:p>
          <a:p>
            <a:pPr marL="285750" indent="-285750">
              <a:buFont typeface="Arial" panose="020B0604020202020204" pitchFamily="34" charset="0"/>
              <a:buChar char="•"/>
            </a:pPr>
            <a:r>
              <a:rPr lang="fr-FR" dirty="0" smtClean="0"/>
              <a:t>Mettre en ligne </a:t>
            </a:r>
            <a:r>
              <a:rPr lang="fr-FR" dirty="0"/>
              <a:t>deux nouveaux services par an</a:t>
            </a:r>
          </a:p>
          <a:p>
            <a:pPr marL="285750" indent="-285750">
              <a:buFont typeface="Arial" panose="020B0604020202020204" pitchFamily="34" charset="0"/>
              <a:buChar char="•"/>
            </a:pPr>
            <a:r>
              <a:rPr lang="fr-FR" dirty="0"/>
              <a:t>Une plateforme web peut être mise en place pour traiter les plaintes des utilisateurs</a:t>
            </a:r>
          </a:p>
          <a:p>
            <a:pPr marL="285750" indent="-285750">
              <a:buFont typeface="Arial" panose="020B0604020202020204" pitchFamily="34" charset="0"/>
              <a:buChar char="•"/>
            </a:pPr>
            <a:r>
              <a:rPr lang="fr-FR" dirty="0"/>
              <a:t>Organiser des réunions d'échanges avec les utilisateurs afin d'évaluer les outils de services en ligne</a:t>
            </a:r>
          </a:p>
          <a:p>
            <a:endParaRPr lang="fr-FR" dirty="0" smtClean="0"/>
          </a:p>
        </p:txBody>
      </p:sp>
    </p:spTree>
    <p:extLst>
      <p:ext uri="{BB962C8B-B14F-4D97-AF65-F5344CB8AC3E}">
        <p14:creationId xmlns:p14="http://schemas.microsoft.com/office/powerpoint/2010/main" val="11335359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62207" y="5026288"/>
            <a:ext cx="2929007" cy="1446550"/>
          </a:xfrm>
          <a:prstGeom prst="rect">
            <a:avLst/>
          </a:prstGeom>
          <a:noFill/>
        </p:spPr>
        <p:txBody>
          <a:bodyPr wrap="none" lIns="91440" tIns="45720" rIns="91440" bIns="45720">
            <a:spAutoFit/>
          </a:bodyPr>
          <a:lstStyle/>
          <a:p>
            <a:pPr algn="ctr"/>
            <a:r>
              <a:rPr lang="en-PH" sz="8800" b="1" dirty="0" smtClean="0">
                <a:ln w="0"/>
                <a:effectLst>
                  <a:outerShdw blurRad="38100" dist="25400" dir="5400000" algn="ctr" rotWithShape="0">
                    <a:srgbClr val="6E747A">
                      <a:alpha val="43000"/>
                    </a:srgbClr>
                  </a:outerShdw>
                </a:effectLst>
                <a:latin typeface="Britannic Bold" panose="020B0903060703020204" pitchFamily="34" charset="0"/>
              </a:rPr>
              <a:t>Merci</a:t>
            </a:r>
          </a:p>
        </p:txBody>
      </p:sp>
      <p:pic>
        <p:nvPicPr>
          <p:cNvPr id="1027" name="Picture 3" descr="C:\Users\HP\Documents\cours ict korea\photos graduation\IMG_631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09353" y="128054"/>
            <a:ext cx="6728321" cy="45478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7943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85940" y="827310"/>
            <a:ext cx="7414051" cy="754743"/>
          </a:xfrm>
        </p:spPr>
        <p:txBody>
          <a:bodyPr/>
          <a:lstStyle/>
          <a:p>
            <a:pPr algn="ctr"/>
            <a:r>
              <a:rPr lang="fr-FR" b="1" dirty="0" smtClean="0"/>
              <a:t>PRESENTATION DE LA FORMATION</a:t>
            </a:r>
            <a:endParaRPr lang="en-US" b="1" dirty="0"/>
          </a:p>
        </p:txBody>
      </p:sp>
      <p:sp>
        <p:nvSpPr>
          <p:cNvPr id="3" name="Espace réservé du contenu 2"/>
          <p:cNvSpPr>
            <a:spLocks noGrp="1"/>
          </p:cNvSpPr>
          <p:nvPr>
            <p:ph idx="1"/>
          </p:nvPr>
        </p:nvSpPr>
        <p:spPr>
          <a:xfrm>
            <a:off x="400876" y="1807536"/>
            <a:ext cx="7509747" cy="3011208"/>
          </a:xfrm>
        </p:spPr>
        <p:txBody>
          <a:bodyPr>
            <a:normAutofit/>
          </a:bodyPr>
          <a:lstStyle/>
          <a:p>
            <a:endParaRPr lang="fr-FR" sz="2400" dirty="0" smtClean="0"/>
          </a:p>
          <a:p>
            <a:r>
              <a:rPr lang="fr-FR" sz="2400" dirty="0" smtClean="0"/>
              <a:t>UNIVERSITE: HANDONG GLOBAL UNIVERSITY</a:t>
            </a:r>
          </a:p>
          <a:p>
            <a:r>
              <a:rPr lang="fr-FR" sz="2400" dirty="0" smtClean="0"/>
              <a:t>DUREE: 16 MOIS du 19 août 2016 au 15 décembre 2017</a:t>
            </a:r>
          </a:p>
          <a:p>
            <a:r>
              <a:rPr lang="fr-FR" sz="2400" dirty="0" smtClean="0"/>
              <a:t>INTITULE DE LA FORMATION: MASTER IN ICT CONVERGENCE</a:t>
            </a:r>
            <a:endParaRPr lang="en-US" sz="2400" dirty="0"/>
          </a:p>
        </p:txBody>
      </p:sp>
      <p:pic>
        <p:nvPicPr>
          <p:cNvPr id="2050" name="Picture 2" descr="C:\Users\HP\Documents\cours ict korea\photos korea\20170113_11143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6596297" y="1282430"/>
            <a:ext cx="6796615" cy="42317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25952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596668" cy="899886"/>
          </a:xfrm>
        </p:spPr>
        <p:txBody>
          <a:bodyPr/>
          <a:lstStyle/>
          <a:p>
            <a:pPr algn="ctr"/>
            <a:r>
              <a:rPr lang="fr-FR" b="1" dirty="0" smtClean="0"/>
              <a:t>OBJECTIFS DE LA FORMATION</a:t>
            </a:r>
            <a:endParaRPr lang="en-US" b="1" dirty="0"/>
          </a:p>
        </p:txBody>
      </p:sp>
      <p:sp>
        <p:nvSpPr>
          <p:cNvPr id="3" name="Espace réservé du contenu 2"/>
          <p:cNvSpPr>
            <a:spLocks noGrp="1"/>
          </p:cNvSpPr>
          <p:nvPr>
            <p:ph idx="1"/>
          </p:nvPr>
        </p:nvSpPr>
        <p:spPr>
          <a:xfrm>
            <a:off x="604762" y="2002971"/>
            <a:ext cx="8596668" cy="2844800"/>
          </a:xfrm>
        </p:spPr>
        <p:txBody>
          <a:bodyPr>
            <a:normAutofit/>
          </a:bodyPr>
          <a:lstStyle/>
          <a:p>
            <a:r>
              <a:rPr lang="fr-FR" sz="3200" dirty="0" smtClean="0"/>
              <a:t>Mettre les TIC au cœur du développement humain</a:t>
            </a:r>
          </a:p>
          <a:p>
            <a:r>
              <a:rPr lang="fr-FR" sz="3200" dirty="0" smtClean="0"/>
              <a:t>Comprendre le modèle Coréen</a:t>
            </a:r>
          </a:p>
          <a:p>
            <a:r>
              <a:rPr lang="fr-FR" sz="3200" dirty="0"/>
              <a:t>Développer l’esprit </a:t>
            </a:r>
            <a:r>
              <a:rPr lang="fr-FR" sz="3200" dirty="0" smtClean="0"/>
              <a:t>d’entreprenariat </a:t>
            </a:r>
            <a:endParaRPr lang="fr-FR" sz="3200" dirty="0"/>
          </a:p>
          <a:p>
            <a:endParaRPr lang="en-US" sz="3200" dirty="0"/>
          </a:p>
        </p:txBody>
      </p:sp>
    </p:spTree>
    <p:extLst>
      <p:ext uri="{BB962C8B-B14F-4D97-AF65-F5344CB8AC3E}">
        <p14:creationId xmlns:p14="http://schemas.microsoft.com/office/powerpoint/2010/main" val="14936706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596668" cy="725714"/>
          </a:xfrm>
        </p:spPr>
        <p:txBody>
          <a:bodyPr/>
          <a:lstStyle/>
          <a:p>
            <a:pPr algn="ctr"/>
            <a:r>
              <a:rPr lang="fr-FR" dirty="0" smtClean="0"/>
              <a:t>DEROULEMENT DE LA FORMATION</a:t>
            </a:r>
            <a:endParaRPr lang="en-US" dirty="0"/>
          </a:p>
        </p:txBody>
      </p:sp>
      <p:sp>
        <p:nvSpPr>
          <p:cNvPr id="3" name="Espace réservé du contenu 2"/>
          <p:cNvSpPr>
            <a:spLocks noGrp="1"/>
          </p:cNvSpPr>
          <p:nvPr>
            <p:ph idx="1"/>
          </p:nvPr>
        </p:nvSpPr>
        <p:spPr>
          <a:xfrm>
            <a:off x="633790" y="1988457"/>
            <a:ext cx="9337523" cy="3904343"/>
          </a:xfrm>
        </p:spPr>
        <p:txBody>
          <a:bodyPr>
            <a:normAutofit/>
          </a:bodyPr>
          <a:lstStyle/>
          <a:p>
            <a:r>
              <a:rPr lang="fr-FR" sz="3200" dirty="0" smtClean="0"/>
              <a:t>Cours théoriques et pratiques ( base de données, </a:t>
            </a:r>
            <a:r>
              <a:rPr lang="fr-FR" sz="3200" dirty="0" err="1" smtClean="0"/>
              <a:t>IoT</a:t>
            </a:r>
            <a:r>
              <a:rPr lang="fr-FR" sz="3200" dirty="0" smtClean="0"/>
              <a:t>, Smart City, Machine Learning, web </a:t>
            </a:r>
            <a:r>
              <a:rPr lang="fr-FR" sz="3200" dirty="0" err="1" smtClean="0"/>
              <a:t>development</a:t>
            </a:r>
            <a:r>
              <a:rPr lang="fr-FR" sz="3200" dirty="0" smtClean="0"/>
              <a:t>, ….)</a:t>
            </a:r>
          </a:p>
          <a:p>
            <a:r>
              <a:rPr lang="fr-FR" sz="3200" dirty="0" smtClean="0"/>
              <a:t>Visites d’entreprises ( Canaan </a:t>
            </a:r>
            <a:r>
              <a:rPr lang="fr-FR" sz="3200" dirty="0" err="1" smtClean="0"/>
              <a:t>Farm</a:t>
            </a:r>
            <a:r>
              <a:rPr lang="fr-FR" sz="3200" dirty="0" smtClean="0"/>
              <a:t> </a:t>
            </a:r>
            <a:r>
              <a:rPr lang="fr-FR" sz="3200" dirty="0" err="1" smtClean="0"/>
              <a:t>School</a:t>
            </a:r>
            <a:r>
              <a:rPr lang="fr-FR" sz="3200" dirty="0" smtClean="0"/>
              <a:t>, </a:t>
            </a:r>
            <a:r>
              <a:rPr lang="fr-FR" sz="3200" dirty="0" err="1" smtClean="0"/>
              <a:t>samsung</a:t>
            </a:r>
            <a:r>
              <a:rPr lang="fr-FR" sz="3200" dirty="0" smtClean="0"/>
              <a:t>, </a:t>
            </a:r>
            <a:r>
              <a:rPr lang="fr-FR" sz="3200" dirty="0" err="1" smtClean="0"/>
              <a:t>Posco</a:t>
            </a:r>
            <a:r>
              <a:rPr lang="fr-FR" sz="3200" dirty="0" smtClean="0"/>
              <a:t>, </a:t>
            </a:r>
            <a:r>
              <a:rPr lang="fr-FR" sz="3200" dirty="0" err="1" smtClean="0"/>
              <a:t>hyundai</a:t>
            </a:r>
            <a:r>
              <a:rPr lang="fr-FR" sz="3200" dirty="0" smtClean="0"/>
              <a:t>, </a:t>
            </a:r>
            <a:r>
              <a:rPr lang="fr-FR" sz="3600" dirty="0" smtClean="0"/>
              <a:t>…)</a:t>
            </a:r>
          </a:p>
          <a:p>
            <a:r>
              <a:rPr lang="fr-FR" sz="3600" dirty="0" smtClean="0"/>
              <a:t>Mémoire de fin de formation</a:t>
            </a:r>
            <a:endParaRPr lang="en-US" sz="3200" dirty="0"/>
          </a:p>
        </p:txBody>
      </p:sp>
    </p:spTree>
    <p:extLst>
      <p:ext uri="{BB962C8B-B14F-4D97-AF65-F5344CB8AC3E}">
        <p14:creationId xmlns:p14="http://schemas.microsoft.com/office/powerpoint/2010/main" val="21595549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3648" y="332656"/>
            <a:ext cx="1165225" cy="1165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itre 1"/>
          <p:cNvSpPr txBox="1">
            <a:spLocks/>
          </p:cNvSpPr>
          <p:nvPr/>
        </p:nvSpPr>
        <p:spPr>
          <a:xfrm>
            <a:off x="609598" y="1725524"/>
            <a:ext cx="11159252" cy="3020646"/>
          </a:xfrm>
          <a:prstGeom prst="rect">
            <a:avLst/>
          </a:prstGeom>
        </p:spPr>
        <p:txBody>
          <a:bodyP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fr-FR" sz="4400" b="1" dirty="0"/>
              <a:t>Améliorer les TIC pour une prestation efficace des services publics aux usagers </a:t>
            </a:r>
            <a:endParaRPr lang="fr-FR" sz="4400" b="1" dirty="0" smtClean="0"/>
          </a:p>
          <a:p>
            <a:pPr algn="ctr"/>
            <a:r>
              <a:rPr lang="fr-FR" sz="3200" b="1" dirty="0" smtClean="0"/>
              <a:t>Cas </a:t>
            </a:r>
            <a:r>
              <a:rPr lang="fr-FR" sz="3200" b="1" dirty="0"/>
              <a:t>du ministère de la Fonction publique et de la modernisation de l'administration de la Côte d'Ivoire</a:t>
            </a:r>
            <a:endParaRPr lang="en-US" sz="2000" b="1" dirty="0"/>
          </a:p>
        </p:txBody>
      </p:sp>
    </p:spTree>
    <p:extLst>
      <p:ext uri="{BB962C8B-B14F-4D97-AF65-F5344CB8AC3E}">
        <p14:creationId xmlns:p14="http://schemas.microsoft.com/office/powerpoint/2010/main" val="14850458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596668" cy="841829"/>
          </a:xfrm>
        </p:spPr>
        <p:txBody>
          <a:bodyPr>
            <a:normAutofit fontScale="90000"/>
          </a:bodyPr>
          <a:lstStyle/>
          <a:p>
            <a:r>
              <a:rPr lang="fr-FR" sz="5400" b="1" dirty="0">
                <a:ln w="0"/>
                <a:solidFill>
                  <a:schemeClr val="tx1"/>
                </a:solidFill>
                <a:effectLst>
                  <a:outerShdw blurRad="38100" dist="25400" dir="5400000" algn="ctr" rotWithShape="0">
                    <a:srgbClr val="6E747A">
                      <a:alpha val="43000"/>
                    </a:srgbClr>
                  </a:outerShdw>
                </a:effectLst>
                <a:latin typeface="Britannic Bold" panose="020B0903060703020204" pitchFamily="34" charset="0"/>
                <a:ea typeface="+mn-ea"/>
                <a:cs typeface="+mn-cs"/>
              </a:rPr>
              <a:t>CONTEXTE</a:t>
            </a:r>
            <a:endParaRPr lang="en-US" sz="5400" b="1" dirty="0">
              <a:ln w="0"/>
              <a:solidFill>
                <a:schemeClr val="tx1"/>
              </a:solidFill>
              <a:effectLst>
                <a:outerShdw blurRad="38100" dist="25400" dir="5400000" algn="ctr" rotWithShape="0">
                  <a:srgbClr val="6E747A">
                    <a:alpha val="43000"/>
                  </a:srgbClr>
                </a:outerShdw>
              </a:effectLst>
              <a:latin typeface="Britannic Bold" panose="020B0903060703020204" pitchFamily="34" charset="0"/>
              <a:ea typeface="+mn-ea"/>
              <a:cs typeface="+mn-cs"/>
            </a:endParaRPr>
          </a:p>
        </p:txBody>
      </p:sp>
      <p:sp>
        <p:nvSpPr>
          <p:cNvPr id="3" name="Espace réservé du contenu 2"/>
          <p:cNvSpPr>
            <a:spLocks noGrp="1"/>
          </p:cNvSpPr>
          <p:nvPr>
            <p:ph idx="1"/>
          </p:nvPr>
        </p:nvSpPr>
        <p:spPr>
          <a:xfrm>
            <a:off x="691849" y="1422399"/>
            <a:ext cx="9235922" cy="5021943"/>
          </a:xfrm>
        </p:spPr>
        <p:txBody>
          <a:bodyPr>
            <a:noAutofit/>
          </a:bodyPr>
          <a:lstStyle/>
          <a:p>
            <a:pPr>
              <a:buFont typeface="Wingdings" panose="05000000000000000000" pitchFamily="2" charset="2"/>
              <a:buChar char="§"/>
            </a:pPr>
            <a:r>
              <a:rPr lang="fr-FR" sz="3200" dirty="0" smtClean="0"/>
              <a:t>SIGFAE (</a:t>
            </a:r>
            <a:r>
              <a:rPr lang="en-US" sz="3200" dirty="0" err="1" smtClean="0"/>
              <a:t>Système</a:t>
            </a:r>
            <a:r>
              <a:rPr lang="en-US" sz="3200" dirty="0" smtClean="0"/>
              <a:t> </a:t>
            </a:r>
            <a:r>
              <a:rPr lang="en-US" sz="3200" dirty="0" err="1" smtClean="0"/>
              <a:t>Intégré</a:t>
            </a:r>
            <a:r>
              <a:rPr lang="en-US" sz="3200" dirty="0" smtClean="0"/>
              <a:t> de </a:t>
            </a:r>
            <a:r>
              <a:rPr lang="en-US" sz="3200" dirty="0" err="1" smtClean="0"/>
              <a:t>Gestion</a:t>
            </a:r>
            <a:r>
              <a:rPr lang="en-US" sz="3200" dirty="0" smtClean="0"/>
              <a:t> des </a:t>
            </a:r>
            <a:r>
              <a:rPr lang="en-US" sz="3200" dirty="0" err="1" smtClean="0"/>
              <a:t>Fonctionnaires</a:t>
            </a:r>
            <a:r>
              <a:rPr lang="en-US" sz="3200" dirty="0" smtClean="0"/>
              <a:t> et Agents de </a:t>
            </a:r>
            <a:r>
              <a:rPr lang="en-US" sz="3200" dirty="0" err="1" smtClean="0"/>
              <a:t>l’Etat</a:t>
            </a:r>
            <a:r>
              <a:rPr lang="en-US" sz="3200" dirty="0" smtClean="0"/>
              <a:t>)</a:t>
            </a:r>
          </a:p>
          <a:p>
            <a:pPr lvl="1">
              <a:buFont typeface="Wingdings" panose="05000000000000000000" pitchFamily="2" charset="2"/>
              <a:buChar char="§"/>
            </a:pPr>
            <a:r>
              <a:rPr lang="fr-FR" sz="3200" dirty="0"/>
              <a:t>Absence de la large participation des parties prenantes à la conception</a:t>
            </a:r>
          </a:p>
          <a:p>
            <a:pPr lvl="1">
              <a:buFont typeface="Wingdings" panose="05000000000000000000" pitchFamily="2" charset="2"/>
              <a:buChar char="§"/>
            </a:pPr>
            <a:r>
              <a:rPr lang="fr-FR" sz="3200" dirty="0"/>
              <a:t>Plusieurs services ne sont pas fournis en ligne</a:t>
            </a:r>
          </a:p>
          <a:p>
            <a:pPr lvl="1">
              <a:buFont typeface="Wingdings" panose="05000000000000000000" pitchFamily="2" charset="2"/>
              <a:buChar char="§"/>
            </a:pPr>
            <a:r>
              <a:rPr lang="fr-FR" sz="3200" dirty="0"/>
              <a:t>Contact entre les agents du ministère et les utilisateurs</a:t>
            </a:r>
          </a:p>
          <a:p>
            <a:pPr lvl="1">
              <a:buFont typeface="Wingdings" panose="05000000000000000000" pitchFamily="2" charset="2"/>
              <a:buChar char="§"/>
            </a:pPr>
            <a:r>
              <a:rPr lang="fr-FR" sz="3200" dirty="0"/>
              <a:t>Vulnérabilité du système</a:t>
            </a:r>
            <a:endParaRPr lang="fr-FR" sz="2800" dirty="0" smtClean="0"/>
          </a:p>
          <a:p>
            <a:pPr lvl="1">
              <a:buFont typeface="Wingdings" panose="05000000000000000000" pitchFamily="2" charset="2"/>
              <a:buChar char="§"/>
            </a:pPr>
            <a:endParaRPr lang="en-US" sz="2800" dirty="0"/>
          </a:p>
        </p:txBody>
      </p:sp>
    </p:spTree>
    <p:extLst>
      <p:ext uri="{BB962C8B-B14F-4D97-AF65-F5344CB8AC3E}">
        <p14:creationId xmlns:p14="http://schemas.microsoft.com/office/powerpoint/2010/main" val="39794994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37584" y="180306"/>
            <a:ext cx="3425938" cy="923330"/>
          </a:xfrm>
          <a:prstGeom prst="rect">
            <a:avLst/>
          </a:prstGeom>
          <a:noFill/>
        </p:spPr>
        <p:txBody>
          <a:bodyPr wrap="none" lIns="91440" tIns="45720" rIns="91440" bIns="45720">
            <a:spAutoFit/>
          </a:bodyPr>
          <a:lstStyle/>
          <a:p>
            <a:pPr algn="ctr"/>
            <a:r>
              <a:rPr lang="en-PH" sz="5400" b="1" dirty="0" err="1" smtClean="0">
                <a:ln w="0"/>
                <a:effectLst>
                  <a:outerShdw blurRad="38100" dist="25400" dir="5400000" algn="ctr" rotWithShape="0">
                    <a:srgbClr val="6E747A">
                      <a:alpha val="43000"/>
                    </a:srgbClr>
                  </a:outerShdw>
                </a:effectLst>
                <a:latin typeface="Britannic Bold" panose="020B0903060703020204" pitchFamily="34" charset="0"/>
              </a:rPr>
              <a:t>Problemes</a:t>
            </a:r>
            <a:endParaRPr lang="en-US" sz="5400" b="1" cap="none" spc="0" dirty="0">
              <a:ln w="0"/>
              <a:effectLst>
                <a:outerShdw blurRad="38100" dist="25400" dir="5400000" algn="ctr" rotWithShape="0">
                  <a:srgbClr val="6E747A">
                    <a:alpha val="43000"/>
                  </a:srgbClr>
                </a:outerShdw>
              </a:effectLst>
              <a:latin typeface="Britannic Bold" panose="020B0903060703020204" pitchFamily="34" charset="0"/>
            </a:endParaRPr>
          </a:p>
        </p:txBody>
      </p:sp>
      <p:sp>
        <p:nvSpPr>
          <p:cNvPr id="3" name="Espace réservé du contenu 1"/>
          <p:cNvSpPr txBox="1">
            <a:spLocks/>
          </p:cNvSpPr>
          <p:nvPr/>
        </p:nvSpPr>
        <p:spPr>
          <a:xfrm>
            <a:off x="1653611" y="1457785"/>
            <a:ext cx="9449817" cy="3491585"/>
          </a:xfrm>
          <a:prstGeom prst="rect">
            <a:avLst/>
          </a:prstGeom>
        </p:spPr>
        <p:txBody>
          <a:bodyPr>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lvl="1" algn="just">
              <a:buFont typeface="Wingdings" panose="05000000000000000000" pitchFamily="2" charset="2"/>
              <a:buChar char="§"/>
            </a:pPr>
            <a:r>
              <a:rPr lang="fr-FR" sz="4000" dirty="0">
                <a:solidFill>
                  <a:schemeClr val="tx1"/>
                </a:solidFill>
              </a:rPr>
              <a:t>Inefficacité dans l'accomplissement des tâches</a:t>
            </a:r>
          </a:p>
          <a:p>
            <a:pPr lvl="1" algn="just">
              <a:buFont typeface="Wingdings" panose="05000000000000000000" pitchFamily="2" charset="2"/>
              <a:buChar char="§"/>
            </a:pPr>
            <a:r>
              <a:rPr lang="fr-FR" sz="4000" dirty="0">
                <a:solidFill>
                  <a:schemeClr val="tx1"/>
                </a:solidFill>
              </a:rPr>
              <a:t>Corruption dans les services publics</a:t>
            </a:r>
          </a:p>
          <a:p>
            <a:pPr lvl="1" algn="just">
              <a:buFont typeface="Wingdings" panose="05000000000000000000" pitchFamily="2" charset="2"/>
              <a:buChar char="§"/>
            </a:pPr>
            <a:r>
              <a:rPr lang="fr-FR" sz="4000" dirty="0">
                <a:solidFill>
                  <a:schemeClr val="tx1"/>
                </a:solidFill>
              </a:rPr>
              <a:t>Opacité du traitement des fichiers (absence de manuel de procédures)</a:t>
            </a:r>
            <a:endParaRPr lang="en-US" sz="4400" dirty="0">
              <a:solidFill>
                <a:schemeClr val="tx1"/>
              </a:solidFill>
            </a:endParaRPr>
          </a:p>
        </p:txBody>
      </p:sp>
    </p:spTree>
    <p:extLst>
      <p:ext uri="{BB962C8B-B14F-4D97-AF65-F5344CB8AC3E}">
        <p14:creationId xmlns:p14="http://schemas.microsoft.com/office/powerpoint/2010/main" val="18092162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20397" y="204672"/>
            <a:ext cx="5974713" cy="923330"/>
          </a:xfrm>
          <a:prstGeom prst="rect">
            <a:avLst/>
          </a:prstGeom>
          <a:noFill/>
        </p:spPr>
        <p:txBody>
          <a:bodyPr wrap="none" lIns="91440" tIns="45720" rIns="91440" bIns="45720">
            <a:spAutoFit/>
          </a:bodyPr>
          <a:lstStyle/>
          <a:p>
            <a:pPr algn="ctr"/>
            <a:r>
              <a:rPr lang="en-PH" sz="5400" b="1" dirty="0" err="1">
                <a:ln w="0"/>
                <a:effectLst>
                  <a:outerShdw blurRad="38100" dist="25400" dir="5400000" algn="ctr" rotWithShape="0">
                    <a:srgbClr val="6E747A">
                      <a:alpha val="43000"/>
                    </a:srgbClr>
                  </a:outerShdw>
                </a:effectLst>
                <a:latin typeface="Britannic Bold" panose="020B0903060703020204" pitchFamily="34" charset="0"/>
              </a:rPr>
              <a:t>Objectifs</a:t>
            </a:r>
            <a:r>
              <a:rPr lang="en-PH" sz="5400" b="1" dirty="0">
                <a:ln w="0"/>
                <a:effectLst>
                  <a:outerShdw blurRad="38100" dist="25400" dir="5400000" algn="ctr" rotWithShape="0">
                    <a:srgbClr val="6E747A">
                      <a:alpha val="43000"/>
                    </a:srgbClr>
                  </a:outerShdw>
                </a:effectLst>
                <a:latin typeface="Britannic Bold" panose="020B0903060703020204" pitchFamily="34" charset="0"/>
              </a:rPr>
              <a:t> de </a:t>
            </a:r>
            <a:r>
              <a:rPr lang="en-PH" sz="5400" b="1" dirty="0" err="1">
                <a:ln w="0"/>
                <a:effectLst>
                  <a:outerShdw blurRad="38100" dist="25400" dir="5400000" algn="ctr" rotWithShape="0">
                    <a:srgbClr val="6E747A">
                      <a:alpha val="43000"/>
                    </a:srgbClr>
                  </a:outerShdw>
                </a:effectLst>
                <a:latin typeface="Britannic Bold" panose="020B0903060703020204" pitchFamily="34" charset="0"/>
              </a:rPr>
              <a:t>l'étude</a:t>
            </a:r>
            <a:endParaRPr lang="en-US" sz="5400" b="1" cap="none" spc="0" dirty="0">
              <a:ln w="0"/>
              <a:effectLst>
                <a:outerShdw blurRad="38100" dist="25400" dir="5400000" algn="ctr" rotWithShape="0">
                  <a:srgbClr val="6E747A">
                    <a:alpha val="43000"/>
                  </a:srgbClr>
                </a:outerShdw>
              </a:effectLst>
              <a:latin typeface="Britannic Bold" panose="020B0903060703020204" pitchFamily="34" charset="0"/>
            </a:endParaRPr>
          </a:p>
        </p:txBody>
      </p:sp>
      <p:sp>
        <p:nvSpPr>
          <p:cNvPr id="4" name="Rectangle 3"/>
          <p:cNvSpPr/>
          <p:nvPr/>
        </p:nvSpPr>
        <p:spPr>
          <a:xfrm>
            <a:off x="1045030" y="2474008"/>
            <a:ext cx="10558838" cy="2862322"/>
          </a:xfrm>
          <a:prstGeom prst="rect">
            <a:avLst/>
          </a:prstGeom>
        </p:spPr>
        <p:txBody>
          <a:bodyPr wrap="square">
            <a:spAutoFit/>
          </a:bodyPr>
          <a:lstStyle/>
          <a:p>
            <a:pPr marL="457200" indent="-457200" algn="just" latinLnBrk="1">
              <a:buClr>
                <a:schemeClr val="accent1"/>
              </a:buClr>
              <a:buFont typeface="Wingdings" panose="05000000000000000000" pitchFamily="2" charset="2"/>
              <a:buChar char="§"/>
            </a:pPr>
            <a:r>
              <a:rPr lang="fr-FR" sz="3600" dirty="0" smtClean="0"/>
              <a:t>Proposer un cadre pour améliorer </a:t>
            </a:r>
            <a:r>
              <a:rPr lang="fr-FR" sz="3600" dirty="0"/>
              <a:t>la prestation de services en ligne</a:t>
            </a:r>
          </a:p>
          <a:p>
            <a:pPr algn="just" latinLnBrk="1">
              <a:buClr>
                <a:schemeClr val="accent1"/>
              </a:buClr>
            </a:pPr>
            <a:endParaRPr lang="fr-FR" sz="3600" dirty="0"/>
          </a:p>
          <a:p>
            <a:pPr marL="457200" indent="-457200" algn="just" latinLnBrk="1">
              <a:buClr>
                <a:schemeClr val="accent1"/>
              </a:buClr>
              <a:buFont typeface="Wingdings" panose="05000000000000000000" pitchFamily="2" charset="2"/>
              <a:buChar char="§"/>
            </a:pPr>
            <a:r>
              <a:rPr lang="fr-FR" sz="3600" dirty="0"/>
              <a:t>Proposer une stratégie pour mettre en place un service en ligne</a:t>
            </a:r>
            <a:endParaRPr lang="en-US" sz="3600" dirty="0"/>
          </a:p>
        </p:txBody>
      </p:sp>
    </p:spTree>
    <p:extLst>
      <p:ext uri="{BB962C8B-B14F-4D97-AF65-F5344CB8AC3E}">
        <p14:creationId xmlns:p14="http://schemas.microsoft.com/office/powerpoint/2010/main" val="17936737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67690" y="257949"/>
            <a:ext cx="4786888" cy="923330"/>
          </a:xfrm>
          <a:prstGeom prst="rect">
            <a:avLst/>
          </a:prstGeom>
          <a:noFill/>
        </p:spPr>
        <p:txBody>
          <a:bodyPr wrap="none" lIns="91440" tIns="45720" rIns="91440" bIns="45720">
            <a:spAutoFit/>
          </a:bodyPr>
          <a:lstStyle/>
          <a:p>
            <a:pPr algn="ctr"/>
            <a:r>
              <a:rPr lang="en-US" sz="5400" b="1" dirty="0" smtClean="0">
                <a:ln w="0"/>
                <a:effectLst>
                  <a:outerShdw blurRad="38100" dist="25400" dir="5400000" algn="ctr" rotWithShape="0">
                    <a:srgbClr val="6E747A">
                      <a:alpha val="43000"/>
                    </a:srgbClr>
                  </a:outerShdw>
                </a:effectLst>
                <a:latin typeface="Britannic Bold" panose="020B0903060703020204" pitchFamily="34" charset="0"/>
              </a:rPr>
              <a:t>Buts de </a:t>
            </a:r>
            <a:r>
              <a:rPr lang="en-US" sz="5400" b="1" dirty="0" err="1" smtClean="0">
                <a:ln w="0"/>
                <a:effectLst>
                  <a:outerShdw blurRad="38100" dist="25400" dir="5400000" algn="ctr" rotWithShape="0">
                    <a:srgbClr val="6E747A">
                      <a:alpha val="43000"/>
                    </a:srgbClr>
                  </a:outerShdw>
                </a:effectLst>
                <a:latin typeface="Britannic Bold" panose="020B0903060703020204" pitchFamily="34" charset="0"/>
              </a:rPr>
              <a:t>l’Etude</a:t>
            </a:r>
            <a:endParaRPr lang="en-US" sz="5400" b="1" cap="none" spc="0" dirty="0">
              <a:ln w="0"/>
              <a:effectLst>
                <a:outerShdw blurRad="38100" dist="25400" dir="5400000" algn="ctr" rotWithShape="0">
                  <a:srgbClr val="6E747A">
                    <a:alpha val="43000"/>
                  </a:srgbClr>
                </a:outerShdw>
              </a:effectLst>
              <a:latin typeface="Britannic Bold" panose="020B0903060703020204" pitchFamily="34" charset="0"/>
            </a:endParaRPr>
          </a:p>
        </p:txBody>
      </p:sp>
      <p:sp>
        <p:nvSpPr>
          <p:cNvPr id="3" name="Rectangle 2"/>
          <p:cNvSpPr/>
          <p:nvPr/>
        </p:nvSpPr>
        <p:spPr>
          <a:xfrm>
            <a:off x="2185181" y="1242484"/>
            <a:ext cx="8903733" cy="1754326"/>
          </a:xfrm>
          <a:prstGeom prst="rect">
            <a:avLst/>
          </a:prstGeom>
        </p:spPr>
        <p:txBody>
          <a:bodyPr wrap="square">
            <a:spAutoFit/>
          </a:bodyPr>
          <a:lstStyle/>
          <a:p>
            <a:pPr marL="571500" indent="-571500" latinLnBrk="1">
              <a:buClr>
                <a:schemeClr val="accent1"/>
              </a:buClr>
              <a:buFont typeface="Wingdings" panose="05000000000000000000" pitchFamily="2" charset="2"/>
              <a:buChar char="§"/>
            </a:pPr>
            <a:r>
              <a:rPr lang="fr-FR" sz="3600" dirty="0" smtClean="0"/>
              <a:t>Transparence </a:t>
            </a:r>
            <a:r>
              <a:rPr lang="fr-FR" sz="3600" dirty="0"/>
              <a:t>et responsabilité</a:t>
            </a:r>
          </a:p>
          <a:p>
            <a:pPr marL="571500" indent="-571500" latinLnBrk="1">
              <a:buClr>
                <a:schemeClr val="accent1"/>
              </a:buClr>
              <a:buFont typeface="Wingdings" panose="05000000000000000000" pitchFamily="2" charset="2"/>
              <a:buChar char="§"/>
            </a:pPr>
            <a:endParaRPr lang="fr-FR" sz="3600" dirty="0"/>
          </a:p>
          <a:p>
            <a:pPr marL="571500" indent="-571500" latinLnBrk="1">
              <a:buClr>
                <a:schemeClr val="accent1"/>
              </a:buClr>
              <a:buFont typeface="Wingdings" panose="05000000000000000000" pitchFamily="2" charset="2"/>
              <a:buChar char="§"/>
            </a:pPr>
            <a:r>
              <a:rPr lang="fr-FR" sz="3600" dirty="0"/>
              <a:t>Réactivité et qualité des services</a:t>
            </a:r>
            <a:endParaRPr lang="en-US" sz="3600" dirty="0"/>
          </a:p>
        </p:txBody>
      </p:sp>
      <p:sp>
        <p:nvSpPr>
          <p:cNvPr id="4" name="Rectangle 3"/>
          <p:cNvSpPr/>
          <p:nvPr/>
        </p:nvSpPr>
        <p:spPr>
          <a:xfrm>
            <a:off x="2520211" y="3580328"/>
            <a:ext cx="5471370" cy="923330"/>
          </a:xfrm>
          <a:prstGeom prst="rect">
            <a:avLst/>
          </a:prstGeom>
          <a:noFill/>
        </p:spPr>
        <p:txBody>
          <a:bodyPr wrap="none" lIns="91440" tIns="45720" rIns="91440" bIns="45720">
            <a:spAutoFit/>
          </a:bodyPr>
          <a:lstStyle/>
          <a:p>
            <a:pPr algn="ctr"/>
            <a:r>
              <a:rPr lang="en-US" sz="5400" b="1" dirty="0" smtClean="0">
                <a:ln w="0"/>
                <a:effectLst>
                  <a:outerShdw blurRad="38100" dist="25400" dir="5400000" algn="ctr" rotWithShape="0">
                    <a:srgbClr val="6E747A">
                      <a:alpha val="43000"/>
                    </a:srgbClr>
                  </a:outerShdw>
                </a:effectLst>
                <a:latin typeface="Britannic Bold" panose="020B0903060703020204" pitchFamily="34" charset="0"/>
              </a:rPr>
              <a:t>Impact de </a:t>
            </a:r>
            <a:r>
              <a:rPr lang="en-US" sz="5400" b="1" dirty="0" err="1" smtClean="0">
                <a:ln w="0"/>
                <a:effectLst>
                  <a:outerShdw blurRad="38100" dist="25400" dir="5400000" algn="ctr" rotWithShape="0">
                    <a:srgbClr val="6E747A">
                      <a:alpha val="43000"/>
                    </a:srgbClr>
                  </a:outerShdw>
                </a:effectLst>
                <a:latin typeface="Britannic Bold" panose="020B0903060703020204" pitchFamily="34" charset="0"/>
              </a:rPr>
              <a:t>l’étude</a:t>
            </a:r>
            <a:endParaRPr lang="en-US" sz="5400" b="1" cap="none" spc="0" dirty="0">
              <a:ln w="0"/>
              <a:effectLst>
                <a:outerShdw blurRad="38100" dist="25400" dir="5400000" algn="ctr" rotWithShape="0">
                  <a:srgbClr val="6E747A">
                    <a:alpha val="43000"/>
                  </a:srgbClr>
                </a:outerShdw>
              </a:effectLst>
              <a:latin typeface="Britannic Bold" panose="020B0903060703020204" pitchFamily="34" charset="0"/>
            </a:endParaRPr>
          </a:p>
        </p:txBody>
      </p:sp>
      <p:sp>
        <p:nvSpPr>
          <p:cNvPr id="5" name="Rectangle 4"/>
          <p:cNvSpPr/>
          <p:nvPr/>
        </p:nvSpPr>
        <p:spPr>
          <a:xfrm>
            <a:off x="2274404" y="4662169"/>
            <a:ext cx="9046126" cy="1200329"/>
          </a:xfrm>
          <a:prstGeom prst="rect">
            <a:avLst/>
          </a:prstGeom>
        </p:spPr>
        <p:txBody>
          <a:bodyPr wrap="square">
            <a:spAutoFit/>
          </a:bodyPr>
          <a:lstStyle/>
          <a:p>
            <a:pPr marL="571500" indent="-571500" algn="just">
              <a:buClr>
                <a:schemeClr val="accent1"/>
              </a:buClr>
              <a:buFont typeface="Wingdings" panose="05000000000000000000" pitchFamily="2" charset="2"/>
              <a:buChar char="§"/>
            </a:pPr>
            <a:r>
              <a:rPr lang="fr-FR" sz="3600" dirty="0"/>
              <a:t>Améliorer la bonne gouvernance en Côte d'Ivoire</a:t>
            </a:r>
            <a:endParaRPr lang="en-US" sz="3600" dirty="0"/>
          </a:p>
        </p:txBody>
      </p:sp>
    </p:spTree>
    <p:extLst>
      <p:ext uri="{BB962C8B-B14F-4D97-AF65-F5344CB8AC3E}">
        <p14:creationId xmlns:p14="http://schemas.microsoft.com/office/powerpoint/2010/main" val="2525482247"/>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4839</TotalTime>
  <Words>1320</Words>
  <Application>Microsoft Office PowerPoint</Application>
  <PresentationFormat>Grand écran</PresentationFormat>
  <Paragraphs>146</Paragraphs>
  <Slides>18</Slides>
  <Notes>8</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18</vt:i4>
      </vt:variant>
    </vt:vector>
  </HeadingPairs>
  <TitlesOfParts>
    <vt:vector size="27" baseType="lpstr">
      <vt:lpstr>Malgun Gothic</vt:lpstr>
      <vt:lpstr>Arial</vt:lpstr>
      <vt:lpstr>Britannic Bold</vt:lpstr>
      <vt:lpstr>Calibri</vt:lpstr>
      <vt:lpstr>Times New Roman</vt:lpstr>
      <vt:lpstr>Trebuchet MS</vt:lpstr>
      <vt:lpstr>Wingdings</vt:lpstr>
      <vt:lpstr>Wingdings 3</vt:lpstr>
      <vt:lpstr>Facet</vt:lpstr>
      <vt:lpstr>RAPPORT DE FIN DE FORMATION</vt:lpstr>
      <vt:lpstr>PRESENTATION DE LA FORMATION</vt:lpstr>
      <vt:lpstr>OBJECTIFS DE LA FORMATION</vt:lpstr>
      <vt:lpstr>DEROULEMENT DE LA FORMATION</vt:lpstr>
      <vt:lpstr>Présentation PowerPoint</vt:lpstr>
      <vt:lpstr>CONTEXTE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Sweet</dc:creator>
  <cp:lastModifiedBy>HP</cp:lastModifiedBy>
  <cp:revision>134</cp:revision>
  <dcterms:created xsi:type="dcterms:W3CDTF">2017-11-04T17:20:47Z</dcterms:created>
  <dcterms:modified xsi:type="dcterms:W3CDTF">2018-07-20T15:15:20Z</dcterms:modified>
</cp:coreProperties>
</file>